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8B2A-ED77-484D-838F-CD407AF2CD16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73809-89CB-44AF-A25C-2D8513EC51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1556792"/>
            <a:ext cx="4071966" cy="250033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Швейная фурнитура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5072074"/>
            <a:ext cx="4645750" cy="85725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Выполнила: </a:t>
            </a:r>
            <a:r>
              <a:rPr lang="ru-RU" sz="1800" dirty="0" err="1" smtClean="0">
                <a:solidFill>
                  <a:schemeClr val="tx1"/>
                </a:solidFill>
              </a:rPr>
              <a:t>Кодякова</a:t>
            </a:r>
            <a:r>
              <a:rPr lang="ru-RU" sz="1800" dirty="0" smtClean="0">
                <a:solidFill>
                  <a:schemeClr val="tx1"/>
                </a:solidFill>
              </a:rPr>
              <a:t> Наталья Анатольевна, педагог дополнительного образования </a:t>
            </a:r>
            <a:r>
              <a:rPr lang="ru-RU" sz="1800" dirty="0" smtClean="0">
                <a:solidFill>
                  <a:schemeClr val="tx1"/>
                </a:solidFill>
              </a:rPr>
              <a:t>МБУДО «ЦДТТ»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C:\Users\root\Desktop\7V7A85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285860"/>
            <a:ext cx="4728734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1357322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 smtClean="0">
                <a:solidFill>
                  <a:srgbClr val="FF0000"/>
                </a:solidFill>
              </a:rPr>
              <a:t>Швейная </a:t>
            </a:r>
            <a:r>
              <a:rPr lang="ru-RU" sz="2700" dirty="0">
                <a:solidFill>
                  <a:srgbClr val="FF0000"/>
                </a:solidFill>
              </a:rPr>
              <a:t>ф</a:t>
            </a:r>
            <a:r>
              <a:rPr lang="ru-RU" sz="2700" dirty="0" smtClean="0">
                <a:solidFill>
                  <a:srgbClr val="FF0000"/>
                </a:solidFill>
              </a:rPr>
              <a:t>урнитура </a:t>
            </a:r>
            <a:r>
              <a:rPr lang="ru-RU" sz="2700" dirty="0">
                <a:solidFill>
                  <a:srgbClr val="FF0000"/>
                </a:solidFill>
              </a:rPr>
              <a:t>- вспомогательные изделия, необходимые в швейном </a:t>
            </a:r>
            <a:r>
              <a:rPr lang="ru-RU" sz="2700" dirty="0" smtClean="0">
                <a:solidFill>
                  <a:srgbClr val="FF0000"/>
                </a:solidFill>
              </a:rPr>
              <a:t>производстве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7862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Для пошива одежды применяется множество дополнительных аксессуаров. Эти вспомогательные элементы называются фурнитура для одежды. Ее используют в пошиве как свадебных и вечерних платьев, так и простой повседневной одежды. К фурнитуре принято относить: пуговицы, молнии, петли, крючки, липучки, тесьму и пряжки</a:t>
            </a:r>
            <a:r>
              <a:rPr lang="ru-RU" sz="2400" dirty="0" smtClean="0"/>
              <a:t>.</a:t>
            </a:r>
            <a:r>
              <a:rPr lang="ru-RU" sz="2400" dirty="0"/>
              <a:t> Фурнитура придает швейному изделию законченный вид, она придает стильность и оригинальность, украшает одежду и применять ее нужно умело, чтобы не испортить изделие.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Пуговицы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root\Desktop\Pugovitsy-metallicheski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86182" y="642918"/>
            <a:ext cx="2581275" cy="1933575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142984"/>
            <a:ext cx="3008313" cy="4983179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Используются по основному их назначению – застегиванию одежды и как декоративный элемент.</a:t>
            </a:r>
          </a:p>
          <a:p>
            <a:pPr algn="ctr"/>
            <a:r>
              <a:rPr lang="ru-RU" sz="2000" dirty="0" smtClean="0"/>
              <a:t>Пуговицы являются самым многочисленным видом швейной фурнитуры. Их делают из: металла, пластика</a:t>
            </a:r>
            <a:r>
              <a:rPr lang="ru-RU" sz="2000" dirty="0"/>
              <a:t>,</a:t>
            </a:r>
            <a:r>
              <a:rPr lang="ru-RU" sz="2000" dirty="0" smtClean="0"/>
              <a:t> дерева, перламутра, слоновой кости, керамики, комбинации материалов.</a:t>
            </a:r>
          </a:p>
          <a:p>
            <a:endParaRPr lang="ru-RU" dirty="0"/>
          </a:p>
        </p:txBody>
      </p:sp>
      <p:pic>
        <p:nvPicPr>
          <p:cNvPr id="6" name="Picture 3" descr="C:\Users\root\Desktop\Pugovitsy-plastikovye-e152811962787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857232"/>
            <a:ext cx="2247899" cy="1531437"/>
          </a:xfrm>
          <a:prstGeom prst="rect">
            <a:avLst/>
          </a:prstGeom>
          <a:noFill/>
        </p:spPr>
      </p:pic>
      <p:pic>
        <p:nvPicPr>
          <p:cNvPr id="5123" name="Picture 3" descr="C:\Users\root\Desktop\7db35f7ec717e6f50ec63273d7go--materialy-dlya-tvorchestva-pugovitsy-kokosovye-12-mm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15008" y="2928934"/>
            <a:ext cx="1905000" cy="1428750"/>
          </a:xfrm>
          <a:prstGeom prst="rect">
            <a:avLst/>
          </a:prstGeom>
          <a:noFill/>
        </p:spPr>
      </p:pic>
      <p:pic>
        <p:nvPicPr>
          <p:cNvPr id="5124" name="Picture 4" descr="C:\Users\root\Desktop\322b7d73db430826a486382f93gy--materialy-dlya-tvorchestva-pugovitsy-raznotsvetnye-raznoj-for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000496" y="4071942"/>
            <a:ext cx="1590675" cy="1695450"/>
          </a:xfrm>
          <a:prstGeom prst="rect">
            <a:avLst/>
          </a:prstGeom>
          <a:noFill/>
        </p:spPr>
      </p:pic>
      <p:pic>
        <p:nvPicPr>
          <p:cNvPr id="11" name="Picture 6" descr="C:\Users\root\Desktop\Pugovitsa-na-stojke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00826" y="4357694"/>
            <a:ext cx="1881189" cy="18811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Кнопки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root\Desktop\Pruzhinnaya-knopka-e15281278503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428604"/>
            <a:ext cx="2571768" cy="221457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Кнопки по внешнему виду похожи на пуговицы, но у них другой механизм застегивания – пружинный. Такая фиксация более удобная, расстегивать и застегивать вещь получается быстрее.</a:t>
            </a:r>
          </a:p>
          <a:p>
            <a:pPr algn="ctr"/>
            <a:r>
              <a:rPr lang="ru-RU" sz="2000" dirty="0" smtClean="0"/>
              <a:t>Основным материалом для производства кнопок является металл. Для летних вариантов одежды используют пластиковые изделия.</a:t>
            </a:r>
            <a:endParaRPr lang="ru-RU" sz="2000" dirty="0"/>
          </a:p>
        </p:txBody>
      </p:sp>
      <p:pic>
        <p:nvPicPr>
          <p:cNvPr id="6146" name="Picture 2" descr="C:\Users\root\Desktop\43262_imag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55168" y="1928802"/>
            <a:ext cx="2822242" cy="2000264"/>
          </a:xfrm>
          <a:prstGeom prst="rect">
            <a:avLst/>
          </a:prstGeom>
          <a:noFill/>
        </p:spPr>
      </p:pic>
      <p:pic>
        <p:nvPicPr>
          <p:cNvPr id="6147" name="Picture 3" descr="C:\Users\root\Desktop\-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4429132"/>
            <a:ext cx="1928826" cy="1928826"/>
          </a:xfrm>
          <a:prstGeom prst="rect">
            <a:avLst/>
          </a:prstGeom>
          <a:noFill/>
        </p:spPr>
      </p:pic>
      <p:pic>
        <p:nvPicPr>
          <p:cNvPr id="6148" name="Picture 4" descr="C:\Users\root\Desktop\2eab3a6f1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7620" y="3929066"/>
            <a:ext cx="2720783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72705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Молнии - застёжки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root\Desktop\Molniya-traktornaya-e15281287395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714356"/>
            <a:ext cx="3591313" cy="264320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800" dirty="0" smtClean="0"/>
              <a:t>Застежка-молния представляет собой две ленты со звеньями, которые соединяются движением замка. В результате такого действия они цепляются друг на друга, образуя сплошную линию.</a:t>
            </a:r>
          </a:p>
          <a:p>
            <a:pPr algn="ctr"/>
            <a:r>
              <a:rPr lang="ru-RU" sz="1800" dirty="0" smtClean="0"/>
              <a:t>Молнии бывают таких видов:</a:t>
            </a:r>
          </a:p>
          <a:p>
            <a:pPr algn="ctr"/>
            <a:r>
              <a:rPr lang="ru-RU" sz="1800" dirty="0" smtClean="0"/>
              <a:t>спиральными, или витыми;</a:t>
            </a:r>
          </a:p>
          <a:p>
            <a:pPr algn="ctr"/>
            <a:r>
              <a:rPr lang="ru-RU" sz="1800" dirty="0" smtClean="0"/>
              <a:t>тракторными (литыми);</a:t>
            </a:r>
          </a:p>
          <a:p>
            <a:pPr algn="ctr"/>
            <a:r>
              <a:rPr lang="ru-RU" sz="1800" dirty="0" smtClean="0"/>
              <a:t>металлическими. Они имеют отдельные зубья.</a:t>
            </a:r>
          </a:p>
          <a:p>
            <a:pPr algn="ctr"/>
            <a:r>
              <a:rPr lang="ru-RU" sz="1800" dirty="0" smtClean="0"/>
              <a:t>В изготовлении швейных изделий чаще всего используют пластмассовые и металлические застежки-молнии.</a:t>
            </a:r>
          </a:p>
          <a:p>
            <a:endParaRPr lang="ru-RU" dirty="0"/>
          </a:p>
        </p:txBody>
      </p:sp>
      <p:pic>
        <p:nvPicPr>
          <p:cNvPr id="6" name="Picture 4" descr="C:\Users\root\Desktop\Molnii-metallicheski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3357562"/>
            <a:ext cx="328614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556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Крючки и петли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" name="Picture 5" descr="C:\Users\root\Desktop\Kryuchki-obuvnye-cherny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714356"/>
            <a:ext cx="2915409" cy="1928826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3008313" cy="5126055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/>
              <a:t>Крючки – это застежки, сделанные из металла или пластика. </a:t>
            </a:r>
          </a:p>
          <a:p>
            <a:pPr algn="ctr"/>
            <a:r>
              <a:rPr lang="ru-RU" sz="1800" dirty="0" smtClean="0"/>
              <a:t>Изделие включает в себя крючок и ответную петлю.</a:t>
            </a:r>
          </a:p>
          <a:p>
            <a:pPr algn="ctr"/>
            <a:r>
              <a:rPr lang="ru-RU" sz="1800" dirty="0" smtClean="0"/>
              <a:t>По назначению выделяют крючки:</a:t>
            </a:r>
          </a:p>
          <a:p>
            <a:pPr algn="ctr"/>
            <a:r>
              <a:rPr lang="ru-RU" sz="1800" dirty="0" smtClean="0"/>
              <a:t>для обуви;</a:t>
            </a:r>
          </a:p>
          <a:p>
            <a:pPr algn="ctr"/>
            <a:r>
              <a:rPr lang="ru-RU" sz="1800" dirty="0" smtClean="0"/>
              <a:t>для нижнего белья;</a:t>
            </a:r>
          </a:p>
          <a:p>
            <a:pPr algn="ctr"/>
            <a:r>
              <a:rPr lang="ru-RU" sz="1800" dirty="0" smtClean="0"/>
              <a:t>для меховой верхней одежды.</a:t>
            </a:r>
          </a:p>
          <a:p>
            <a:pPr algn="ctr"/>
            <a:r>
              <a:rPr lang="ru-RU" sz="1800" dirty="0" smtClean="0"/>
              <a:t>Производят крючки с фиксаторами и без них. Внешний вид качественных крючков аккуратный, их поверхность гладкая.</a:t>
            </a:r>
            <a:endParaRPr lang="ru-RU" sz="1800" dirty="0"/>
          </a:p>
        </p:txBody>
      </p:sp>
      <p:pic>
        <p:nvPicPr>
          <p:cNvPr id="6" name="Picture 6" descr="C:\Users\root\Desktop\Kryuchok-regulyator-dlya-byustgaltera-e152813024059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29322" y="2500306"/>
            <a:ext cx="2431036" cy="2266941"/>
          </a:xfrm>
          <a:prstGeom prst="rect">
            <a:avLst/>
          </a:prstGeom>
          <a:noFill/>
        </p:spPr>
      </p:pic>
      <p:pic>
        <p:nvPicPr>
          <p:cNvPr id="7170" name="Picture 2" descr="C:\Users\root\Desktop\676744-0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86182" y="2786058"/>
            <a:ext cx="2071702" cy="2071702"/>
          </a:xfrm>
          <a:prstGeom prst="rect">
            <a:avLst/>
          </a:prstGeom>
          <a:noFill/>
        </p:spPr>
      </p:pic>
      <p:pic>
        <p:nvPicPr>
          <p:cNvPr id="7171" name="Picture 3" descr="C:\Users\root\Desktop\High-grade-Metal-Coat-Buckle-Stealth-Hook-Buttons-Clothes-DIY-Needlework-Luggage-Sewing-Handmade-Bag-Purse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4" y="4643446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127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Декоративная фурнитура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root\Desktop\Kruzhevnaya-tesm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500042"/>
            <a:ext cx="2286000" cy="17145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3008313" cy="571504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Чтобы изделия из легких тканей выглядели более стильно и имели богатый вид, используют декоративную  швейную фурнитуру.</a:t>
            </a:r>
          </a:p>
          <a:p>
            <a:pPr algn="ctr"/>
            <a:r>
              <a:rPr lang="ru-RU" sz="1600" dirty="0" smtClean="0"/>
              <a:t>Для декора и отделки легких тканей применяют:</a:t>
            </a:r>
          </a:p>
          <a:p>
            <a:pPr algn="ctr"/>
            <a:r>
              <a:rPr lang="ru-RU" sz="1600" dirty="0" smtClean="0"/>
              <a:t>кружево и тесьму;</a:t>
            </a:r>
          </a:p>
          <a:p>
            <a:pPr algn="ctr"/>
            <a:r>
              <a:rPr lang="ru-RU" sz="1600" dirty="0" smtClean="0"/>
              <a:t>ленты;</a:t>
            </a:r>
          </a:p>
          <a:p>
            <a:pPr algn="ctr"/>
            <a:r>
              <a:rPr lang="ru-RU" sz="1600" dirty="0" smtClean="0"/>
              <a:t>блестки и стразы;</a:t>
            </a:r>
          </a:p>
          <a:p>
            <a:pPr algn="ctr"/>
            <a:r>
              <a:rPr lang="ru-RU" sz="1600" dirty="0" smtClean="0"/>
              <a:t>бисер;</a:t>
            </a:r>
          </a:p>
          <a:p>
            <a:pPr algn="ctr"/>
            <a:r>
              <a:rPr lang="ru-RU" sz="1600" dirty="0" smtClean="0"/>
              <a:t>перья;</a:t>
            </a:r>
          </a:p>
          <a:p>
            <a:pPr algn="ctr"/>
            <a:r>
              <a:rPr lang="ru-RU" sz="1600" dirty="0" smtClean="0"/>
              <a:t>другие декоративные украшения, такие как аппликация, искусственные цветы.</a:t>
            </a:r>
          </a:p>
          <a:p>
            <a:pPr algn="ctr"/>
            <a:r>
              <a:rPr lang="ru-RU" sz="1600" dirty="0" smtClean="0"/>
              <a:t>Эти детали прекрасно дополняют готовые швейные изделия и придают им неповторимый вид.</a:t>
            </a:r>
          </a:p>
          <a:p>
            <a:endParaRPr lang="ru-RU" sz="1600" dirty="0"/>
          </a:p>
        </p:txBody>
      </p:sp>
      <p:pic>
        <p:nvPicPr>
          <p:cNvPr id="6" name="Picture 3" descr="C:\Users\root\Desktop\Atlasnye-lenty-e152813945442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285728"/>
            <a:ext cx="2366658" cy="1928826"/>
          </a:xfrm>
          <a:prstGeom prst="rect">
            <a:avLst/>
          </a:prstGeom>
          <a:noFill/>
        </p:spPr>
      </p:pic>
      <p:pic>
        <p:nvPicPr>
          <p:cNvPr id="7" name="Picture 4" descr="C:\Users\root\Desktop\Sinie-i-serebryanyj-strazy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2428868"/>
            <a:ext cx="2286016" cy="1526987"/>
          </a:xfrm>
          <a:prstGeom prst="rect">
            <a:avLst/>
          </a:prstGeom>
          <a:noFill/>
        </p:spPr>
      </p:pic>
      <p:pic>
        <p:nvPicPr>
          <p:cNvPr id="8" name="Picture 5" descr="C:\Users\root\Desktop\Perya-dlya-odezhdy-e152813937779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071934" y="2571744"/>
            <a:ext cx="1930757" cy="1428760"/>
          </a:xfrm>
          <a:prstGeom prst="rect">
            <a:avLst/>
          </a:prstGeom>
          <a:noFill/>
        </p:spPr>
      </p:pic>
      <p:pic>
        <p:nvPicPr>
          <p:cNvPr id="9" name="Picture 6" descr="C:\Users\root\Desktop\Krasivye-tsvety-iz-tkani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929058" y="4214818"/>
            <a:ext cx="2000239" cy="2000239"/>
          </a:xfrm>
          <a:prstGeom prst="rect">
            <a:avLst/>
          </a:prstGeom>
          <a:noFill/>
        </p:spPr>
      </p:pic>
      <p:pic>
        <p:nvPicPr>
          <p:cNvPr id="10" name="Picture 8" descr="C:\Users\root\Desktop\Pryazhki-dlya-verhnej-odezhdy-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572264" y="4286256"/>
            <a:ext cx="1881182" cy="1881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Задание 1: Подобрать и пришить пуговицы с двумя отверстиями, четырьмя отверстиями, на ножке</a:t>
            </a:r>
            <a:endParaRPr lang="ru-RU" sz="2000" dirty="0"/>
          </a:p>
        </p:txBody>
      </p:sp>
      <p:pic>
        <p:nvPicPr>
          <p:cNvPr id="8194" name="Picture 2" descr="C:\Users\root\Desktop\img4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1600200"/>
            <a:ext cx="7500990" cy="4829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Задание 2 : Подобрать и пришить кнопки, крючки с петлями</a:t>
            </a:r>
            <a:endParaRPr lang="ru-RU" sz="2000" dirty="0"/>
          </a:p>
        </p:txBody>
      </p:sp>
      <p:pic>
        <p:nvPicPr>
          <p:cNvPr id="9218" name="Picture 2" descr="C:\Users\root\Desktop\05692354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1500174"/>
            <a:ext cx="3618521" cy="2894817"/>
          </a:xfrm>
          <a:prstGeom prst="rect">
            <a:avLst/>
          </a:prstGeom>
          <a:noFill/>
        </p:spPr>
      </p:pic>
      <p:pic>
        <p:nvPicPr>
          <p:cNvPr id="9219" name="Picture 3" descr="C:\Users\root\Desktop\remont_1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000504"/>
            <a:ext cx="6429420" cy="2214578"/>
          </a:xfrm>
          <a:prstGeom prst="rect">
            <a:avLst/>
          </a:prstGeom>
          <a:noFill/>
        </p:spPr>
      </p:pic>
      <p:pic>
        <p:nvPicPr>
          <p:cNvPr id="9220" name="Picture 4" descr="C:\Users\root\Desktop\00003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72066" y="1928802"/>
            <a:ext cx="311467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394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Швейная фурнитура</vt:lpstr>
      <vt:lpstr>      Швейная фурнитура - вспомогательные изделия, необходимые в швейном производстве  </vt:lpstr>
      <vt:lpstr>Пуговицы</vt:lpstr>
      <vt:lpstr>Кнопки</vt:lpstr>
      <vt:lpstr>Молнии - застёжки</vt:lpstr>
      <vt:lpstr>Крючки и петли</vt:lpstr>
      <vt:lpstr>Декоративная фурнитура</vt:lpstr>
      <vt:lpstr>Задание 1: Подобрать и пришить пуговицы с двумя отверстиями, четырьмя отверстиями, на ножке</vt:lpstr>
      <vt:lpstr>Задание 2 : Подобрать и пришить кнопки, крючки с петлями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PC</cp:lastModifiedBy>
  <cp:revision>15</cp:revision>
  <dcterms:created xsi:type="dcterms:W3CDTF">2020-11-12T08:08:09Z</dcterms:created>
  <dcterms:modified xsi:type="dcterms:W3CDTF">2025-05-13T06:18:02Z</dcterms:modified>
</cp:coreProperties>
</file>