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3" r:id="rId5"/>
    <p:sldId id="258" r:id="rId6"/>
    <p:sldId id="261" r:id="rId7"/>
    <p:sldId id="264" r:id="rId8"/>
    <p:sldId id="266" r:id="rId9"/>
    <p:sldId id="267" r:id="rId10"/>
    <p:sldId id="268" r:id="rId11"/>
    <p:sldId id="269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44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2.jpe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5.jpe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2.jpe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5.jpe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2.jpe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5.jpe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2.jpe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5.jpe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2.jpe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5.jpe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раота\картинки для презентации\1555694655_fosh1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86942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4357686" y="1857364"/>
            <a:ext cx="449597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Деления понятия.</a:t>
            </a:r>
            <a:endParaRPr lang="ru-RU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43042" y="642918"/>
            <a:ext cx="672652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Мир понятий. </a:t>
            </a:r>
            <a:endParaRPr lang="ru-RU" sz="7200" dirty="0"/>
          </a:p>
        </p:txBody>
      </p:sp>
      <p:pic>
        <p:nvPicPr>
          <p:cNvPr id="5" name="Picture 8" descr="https://thumbs.dreamstime.com/b/%D0%BA%D0%BE%D0%BC%D0%BF%D1%8C%D1%8E%D1%82%D0%B5%D1%80-%D0%BC%D0%B8%D0%BB%D1%8B%D0%B9-581471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flipH="1">
            <a:off x="6429388" y="4408064"/>
            <a:ext cx="2714612" cy="2449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D:\раота\картинки для презентации\1555694655_fosh1-7.jpg"/>
          <p:cNvPicPr>
            <a:picLocks noChangeAspect="1" noChangeArrowheads="1"/>
          </p:cNvPicPr>
          <p:nvPr/>
        </p:nvPicPr>
        <p:blipFill>
          <a:blip r:embed="rId2">
            <a:lum bright="10000" contrast="-20000"/>
          </a:blip>
          <a:srcRect/>
          <a:stretch>
            <a:fillRect/>
          </a:stretch>
        </p:blipFill>
        <p:spPr bwMode="auto">
          <a:xfrm rot="16200000">
            <a:off x="1142999" y="-1143002"/>
            <a:ext cx="6858001" cy="9144001"/>
          </a:xfrm>
          <a:prstGeom prst="rect">
            <a:avLst/>
          </a:prstGeom>
          <a:noFill/>
        </p:spPr>
      </p:pic>
      <p:sp>
        <p:nvSpPr>
          <p:cNvPr id="2052" name="AutoShape 4" descr="https://xn--61-kmc.xn--80aafey1amqq.xn--d1acj3b/images/images_preview/f5c65931085480f97de77a9b3ce59dc8_big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" name="Picture 8" descr="https://thumbs.dreamstime.com/b/%D0%BA%D0%BE%D0%BC%D0%BF%D1%8C%D1%8E%D1%82%D0%B5%D1%80-%D0%BC%D0%B8%D0%BB%D1%8B%D0%B9-581471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5286388"/>
            <a:ext cx="1741399" cy="15716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Скругленная прямоугольная выноска 12"/>
          <p:cNvSpPr/>
          <p:nvPr/>
        </p:nvSpPr>
        <p:spPr>
          <a:xfrm>
            <a:off x="2428828" y="5786430"/>
            <a:ext cx="6715172" cy="1071570"/>
          </a:xfrm>
          <a:prstGeom prst="wedgeRoundRectCallout">
            <a:avLst>
              <a:gd name="adj1" fmla="val -65784"/>
              <a:gd name="adj2" fmla="val -4712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571736" y="5780782"/>
            <a:ext cx="60722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Составьте множество из соответствующих элементов.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71538" y="2357430"/>
            <a:ext cx="214314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0" y="3000372"/>
            <a:ext cx="2428860" cy="221457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00298" y="357166"/>
            <a:ext cx="6357982" cy="52864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Крапивин\Downloads\pexels-photo-605077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6018365">
            <a:off x="2607042" y="711481"/>
            <a:ext cx="1293323" cy="860685"/>
          </a:xfrm>
          <a:prstGeom prst="rect">
            <a:avLst/>
          </a:prstGeom>
          <a:noFill/>
        </p:spPr>
      </p:pic>
      <p:pic>
        <p:nvPicPr>
          <p:cNvPr id="1028" name="Picture 4" descr="C:\Users\Крапивин\Downloads\194a3d61653d9b18f0d5441e298d6bfb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857620" y="500042"/>
            <a:ext cx="1428760" cy="1024747"/>
          </a:xfrm>
          <a:prstGeom prst="rect">
            <a:avLst/>
          </a:prstGeom>
          <a:noFill/>
        </p:spPr>
      </p:pic>
      <p:pic>
        <p:nvPicPr>
          <p:cNvPr id="1029" name="Picture 5" descr="C:\Users\Крапивин\Downloads\fox-50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714612" y="2071678"/>
            <a:ext cx="1578463" cy="889118"/>
          </a:xfrm>
          <a:prstGeom prst="rect">
            <a:avLst/>
          </a:prstGeom>
          <a:noFill/>
        </p:spPr>
      </p:pic>
      <p:pic>
        <p:nvPicPr>
          <p:cNvPr id="1030" name="Picture 6" descr="C:\Users\Крапивин\Downloads\Ko-Da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071934" y="1857364"/>
            <a:ext cx="1447386" cy="1143008"/>
          </a:xfrm>
          <a:prstGeom prst="rect">
            <a:avLst/>
          </a:prstGeom>
          <a:noFill/>
        </p:spPr>
      </p:pic>
      <p:pic>
        <p:nvPicPr>
          <p:cNvPr id="1031" name="Picture 7" descr="C:\Users\Крапивин\Downloads\мячи_ DoV (2).pn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7286644" y="1928802"/>
            <a:ext cx="1071570" cy="1048548"/>
          </a:xfrm>
          <a:prstGeom prst="rect">
            <a:avLst/>
          </a:prstGeom>
          <a:noFill/>
        </p:spPr>
      </p:pic>
      <p:pic>
        <p:nvPicPr>
          <p:cNvPr id="1032" name="Picture 8" descr="C:\Users\Крапивин\Downloads\carrot-clipart-larawan.pn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 rot="19468874">
            <a:off x="5410383" y="2042577"/>
            <a:ext cx="1313665" cy="532900"/>
          </a:xfrm>
          <a:prstGeom prst="rect">
            <a:avLst/>
          </a:prstGeom>
          <a:noFill/>
        </p:spPr>
      </p:pic>
      <p:pic>
        <p:nvPicPr>
          <p:cNvPr id="1033" name="Picture 9" descr="C:\Users\Крапивин\Downloads\cucumber-5116837_1280.png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2643174" y="3143248"/>
            <a:ext cx="1238216" cy="619108"/>
          </a:xfrm>
          <a:prstGeom prst="rect">
            <a:avLst/>
          </a:prstGeom>
          <a:noFill/>
        </p:spPr>
      </p:pic>
      <p:pic>
        <p:nvPicPr>
          <p:cNvPr id="1034" name="Picture 10" descr="C:\Users\Крапивин\Downloads\zontik-1.png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7072330" y="4071942"/>
            <a:ext cx="1445784" cy="1181053"/>
          </a:xfrm>
          <a:prstGeom prst="rect">
            <a:avLst/>
          </a:prstGeom>
          <a:noFill/>
        </p:spPr>
      </p:pic>
      <p:pic>
        <p:nvPicPr>
          <p:cNvPr id="1035" name="Picture 11" descr="C:\Users\Крапивин\Downloads\clipart-fish-coral-reef-fish-19.png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7286644" y="3000372"/>
            <a:ext cx="1403503" cy="730874"/>
          </a:xfrm>
          <a:prstGeom prst="rect">
            <a:avLst/>
          </a:prstGeom>
          <a:noFill/>
        </p:spPr>
      </p:pic>
      <p:pic>
        <p:nvPicPr>
          <p:cNvPr id="1036" name="Picture 12" descr="C:\Users\Крапивин\Downloads\8333a705c21634cdb69969f434d9af11.png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4143372" y="3071810"/>
            <a:ext cx="1114864" cy="661981"/>
          </a:xfrm>
          <a:prstGeom prst="rect">
            <a:avLst/>
          </a:prstGeom>
          <a:noFill/>
        </p:spPr>
      </p:pic>
      <p:pic>
        <p:nvPicPr>
          <p:cNvPr id="1037" name="Picture 13" descr="C:\Users\Крапивин\Downloads\0_9d421_d022efaa_orig.png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5429256" y="2714620"/>
            <a:ext cx="1755611" cy="1276359"/>
          </a:xfrm>
          <a:prstGeom prst="rect">
            <a:avLst/>
          </a:prstGeom>
          <a:noFill/>
        </p:spPr>
      </p:pic>
      <p:pic>
        <p:nvPicPr>
          <p:cNvPr id="1038" name="Picture 14" descr="C:\Users\Крапивин\Downloads\94c74d4d9813b279d26271e9ccfdb15f.png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4143372" y="3929066"/>
            <a:ext cx="1590542" cy="1647802"/>
          </a:xfrm>
          <a:prstGeom prst="rect">
            <a:avLst/>
          </a:prstGeom>
          <a:noFill/>
        </p:spPr>
      </p:pic>
      <p:pic>
        <p:nvPicPr>
          <p:cNvPr id="1040" name="Picture 16" descr="C:\Users\Крапивин\Downloads\0_8229d_a62d6db9_orig - копия (2).png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6072198" y="4071942"/>
            <a:ext cx="857256" cy="1314642"/>
          </a:xfrm>
          <a:prstGeom prst="rect">
            <a:avLst/>
          </a:prstGeom>
          <a:noFill/>
        </p:spPr>
      </p:pic>
      <p:pic>
        <p:nvPicPr>
          <p:cNvPr id="1041" name="Picture 17" descr="C:\Users\Крапивин\Downloads\55fb8c304e1e3301f37db89f6aea9628.png"/>
          <p:cNvPicPr>
            <a:picLocks noChangeAspect="1" noChangeArrowheads="1"/>
          </p:cNvPicPr>
          <p:nvPr/>
        </p:nvPicPr>
        <p:blipFill>
          <a:blip r:embed="rId17" cstate="email"/>
          <a:srcRect/>
          <a:stretch>
            <a:fillRect/>
          </a:stretch>
        </p:blipFill>
        <p:spPr bwMode="auto">
          <a:xfrm>
            <a:off x="2357422" y="3786190"/>
            <a:ext cx="1753546" cy="1646233"/>
          </a:xfrm>
          <a:prstGeom prst="rect">
            <a:avLst/>
          </a:prstGeom>
          <a:noFill/>
        </p:spPr>
      </p:pic>
      <p:pic>
        <p:nvPicPr>
          <p:cNvPr id="1045" name="Picture 21" descr="C:\Users\Крапивин\Downloads\beetle-2655575_1280.png"/>
          <p:cNvPicPr>
            <a:picLocks noChangeAspect="1" noChangeArrowheads="1"/>
          </p:cNvPicPr>
          <p:nvPr/>
        </p:nvPicPr>
        <p:blipFill>
          <a:blip r:embed="rId18" cstate="email"/>
          <a:srcRect/>
          <a:stretch>
            <a:fillRect/>
          </a:stretch>
        </p:blipFill>
        <p:spPr bwMode="auto">
          <a:xfrm>
            <a:off x="5214942" y="428604"/>
            <a:ext cx="1630743" cy="1290580"/>
          </a:xfrm>
          <a:prstGeom prst="rect">
            <a:avLst/>
          </a:prstGeom>
          <a:noFill/>
        </p:spPr>
      </p:pic>
      <p:pic>
        <p:nvPicPr>
          <p:cNvPr id="1046" name="Picture 22" descr="C:\Users\Крапивин\Downloads\1607540990_60192.png"/>
          <p:cNvPicPr>
            <a:picLocks noChangeAspect="1" noChangeArrowheads="1"/>
          </p:cNvPicPr>
          <p:nvPr/>
        </p:nvPicPr>
        <p:blipFill>
          <a:blip r:embed="rId19" cstate="email"/>
          <a:srcRect/>
          <a:stretch>
            <a:fillRect/>
          </a:stretch>
        </p:blipFill>
        <p:spPr bwMode="auto">
          <a:xfrm>
            <a:off x="7000892" y="571480"/>
            <a:ext cx="1629956" cy="1071570"/>
          </a:xfrm>
          <a:prstGeom prst="rect">
            <a:avLst/>
          </a:prstGeom>
          <a:noFill/>
        </p:spPr>
      </p:pic>
      <p:sp>
        <p:nvSpPr>
          <p:cNvPr id="17" name="Скругленный прямоугольник 16"/>
          <p:cNvSpPr/>
          <p:nvPr/>
        </p:nvSpPr>
        <p:spPr>
          <a:xfrm>
            <a:off x="0" y="928670"/>
            <a:ext cx="2428860" cy="150019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Множество обитателей моря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D:\раота\картинки для презентации\1555694655_fosh1-7.jpg"/>
          <p:cNvPicPr>
            <a:picLocks noChangeAspect="1" noChangeArrowheads="1"/>
          </p:cNvPicPr>
          <p:nvPr/>
        </p:nvPicPr>
        <p:blipFill>
          <a:blip r:embed="rId2">
            <a:lum bright="10000" contrast="-20000"/>
          </a:blip>
          <a:srcRect/>
          <a:stretch>
            <a:fillRect/>
          </a:stretch>
        </p:blipFill>
        <p:spPr bwMode="auto">
          <a:xfrm rot="16200000">
            <a:off x="1142999" y="-1143002"/>
            <a:ext cx="6858001" cy="9144001"/>
          </a:xfrm>
          <a:prstGeom prst="rect">
            <a:avLst/>
          </a:prstGeom>
          <a:noFill/>
        </p:spPr>
      </p:pic>
      <p:sp>
        <p:nvSpPr>
          <p:cNvPr id="2052" name="AutoShape 4" descr="https://xn--61-kmc.xn--80aafey1amqq.xn--d1acj3b/images/images_preview/f5c65931085480f97de77a9b3ce59dc8_big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" name="Picture 8" descr="https://thumbs.dreamstime.com/b/%D0%BA%D0%BE%D0%BC%D0%BF%D1%8C%D1%8E%D1%82%D0%B5%D1%80-%D0%BC%D0%B8%D0%BB%D1%8B%D0%B9-581471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5286388"/>
            <a:ext cx="1741399" cy="15716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Скругленная прямоугольная выноска 12"/>
          <p:cNvSpPr/>
          <p:nvPr/>
        </p:nvSpPr>
        <p:spPr>
          <a:xfrm>
            <a:off x="2428828" y="5786430"/>
            <a:ext cx="6715172" cy="1071570"/>
          </a:xfrm>
          <a:prstGeom prst="wedgeRoundRectCallout">
            <a:avLst>
              <a:gd name="adj1" fmla="val -65784"/>
              <a:gd name="adj2" fmla="val -4712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571736" y="5780782"/>
            <a:ext cx="60722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Составьте множество из соответствующих элементов.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71538" y="2357430"/>
            <a:ext cx="214314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0" y="3000372"/>
            <a:ext cx="2428860" cy="221457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00298" y="357166"/>
            <a:ext cx="6357982" cy="52864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Крапивин\Downloads\pexels-photo-605077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6018365">
            <a:off x="2607042" y="711481"/>
            <a:ext cx="1293323" cy="860685"/>
          </a:xfrm>
          <a:prstGeom prst="rect">
            <a:avLst/>
          </a:prstGeom>
          <a:noFill/>
        </p:spPr>
      </p:pic>
      <p:pic>
        <p:nvPicPr>
          <p:cNvPr id="1028" name="Picture 4" descr="C:\Users\Крапивин\Downloads\194a3d61653d9b18f0d5441e298d6bfb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857620" y="500042"/>
            <a:ext cx="1428760" cy="1024747"/>
          </a:xfrm>
          <a:prstGeom prst="rect">
            <a:avLst/>
          </a:prstGeom>
          <a:noFill/>
        </p:spPr>
      </p:pic>
      <p:pic>
        <p:nvPicPr>
          <p:cNvPr id="1029" name="Picture 5" descr="C:\Users\Крапивин\Downloads\fox-50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714612" y="2071678"/>
            <a:ext cx="1578463" cy="889118"/>
          </a:xfrm>
          <a:prstGeom prst="rect">
            <a:avLst/>
          </a:prstGeom>
          <a:noFill/>
        </p:spPr>
      </p:pic>
      <p:pic>
        <p:nvPicPr>
          <p:cNvPr id="1030" name="Picture 6" descr="C:\Users\Крапивин\Downloads\Ko-Da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071934" y="1857364"/>
            <a:ext cx="1447386" cy="1143008"/>
          </a:xfrm>
          <a:prstGeom prst="rect">
            <a:avLst/>
          </a:prstGeom>
          <a:noFill/>
        </p:spPr>
      </p:pic>
      <p:pic>
        <p:nvPicPr>
          <p:cNvPr id="1031" name="Picture 7" descr="C:\Users\Крапивин\Downloads\мячи_ DoV (2).pn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7286644" y="1928802"/>
            <a:ext cx="1071570" cy="1048548"/>
          </a:xfrm>
          <a:prstGeom prst="rect">
            <a:avLst/>
          </a:prstGeom>
          <a:noFill/>
        </p:spPr>
      </p:pic>
      <p:pic>
        <p:nvPicPr>
          <p:cNvPr id="1032" name="Picture 8" descr="C:\Users\Крапивин\Downloads\carrot-clipart-larawan.pn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 rot="19468874">
            <a:off x="5410383" y="2042577"/>
            <a:ext cx="1313665" cy="532900"/>
          </a:xfrm>
          <a:prstGeom prst="rect">
            <a:avLst/>
          </a:prstGeom>
          <a:noFill/>
        </p:spPr>
      </p:pic>
      <p:pic>
        <p:nvPicPr>
          <p:cNvPr id="1033" name="Picture 9" descr="C:\Users\Крапивин\Downloads\cucumber-5116837_1280.png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2643174" y="3143248"/>
            <a:ext cx="1238216" cy="619108"/>
          </a:xfrm>
          <a:prstGeom prst="rect">
            <a:avLst/>
          </a:prstGeom>
          <a:noFill/>
        </p:spPr>
      </p:pic>
      <p:pic>
        <p:nvPicPr>
          <p:cNvPr id="1034" name="Picture 10" descr="C:\Users\Крапивин\Downloads\zontik-1.png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7072330" y="4071942"/>
            <a:ext cx="1445784" cy="1181053"/>
          </a:xfrm>
          <a:prstGeom prst="rect">
            <a:avLst/>
          </a:prstGeom>
          <a:noFill/>
        </p:spPr>
      </p:pic>
      <p:pic>
        <p:nvPicPr>
          <p:cNvPr id="1035" name="Picture 11" descr="C:\Users\Крапивин\Downloads\clipart-fish-coral-reef-fish-19.png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7286644" y="3000372"/>
            <a:ext cx="1403503" cy="730874"/>
          </a:xfrm>
          <a:prstGeom prst="rect">
            <a:avLst/>
          </a:prstGeom>
          <a:noFill/>
        </p:spPr>
      </p:pic>
      <p:pic>
        <p:nvPicPr>
          <p:cNvPr id="1036" name="Picture 12" descr="C:\Users\Крапивин\Downloads\8333a705c21634cdb69969f434d9af11.png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4143372" y="3071810"/>
            <a:ext cx="1114864" cy="661981"/>
          </a:xfrm>
          <a:prstGeom prst="rect">
            <a:avLst/>
          </a:prstGeom>
          <a:noFill/>
        </p:spPr>
      </p:pic>
      <p:pic>
        <p:nvPicPr>
          <p:cNvPr id="1037" name="Picture 13" descr="C:\Users\Крапивин\Downloads\0_9d421_d022efaa_orig.png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5429256" y="2714620"/>
            <a:ext cx="1755611" cy="1276359"/>
          </a:xfrm>
          <a:prstGeom prst="rect">
            <a:avLst/>
          </a:prstGeom>
          <a:noFill/>
        </p:spPr>
      </p:pic>
      <p:pic>
        <p:nvPicPr>
          <p:cNvPr id="1038" name="Picture 14" descr="C:\Users\Крапивин\Downloads\94c74d4d9813b279d26271e9ccfdb15f.png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4143372" y="3929066"/>
            <a:ext cx="1590542" cy="1647802"/>
          </a:xfrm>
          <a:prstGeom prst="rect">
            <a:avLst/>
          </a:prstGeom>
          <a:noFill/>
        </p:spPr>
      </p:pic>
      <p:pic>
        <p:nvPicPr>
          <p:cNvPr id="1040" name="Picture 16" descr="C:\Users\Крапивин\Downloads\0_8229d_a62d6db9_orig - копия (2).png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6072198" y="4071942"/>
            <a:ext cx="857256" cy="1314642"/>
          </a:xfrm>
          <a:prstGeom prst="rect">
            <a:avLst/>
          </a:prstGeom>
          <a:noFill/>
        </p:spPr>
      </p:pic>
      <p:pic>
        <p:nvPicPr>
          <p:cNvPr id="1041" name="Picture 17" descr="C:\Users\Крапивин\Downloads\55fb8c304e1e3301f37db89f6aea9628.png"/>
          <p:cNvPicPr>
            <a:picLocks noChangeAspect="1" noChangeArrowheads="1"/>
          </p:cNvPicPr>
          <p:nvPr/>
        </p:nvPicPr>
        <p:blipFill>
          <a:blip r:embed="rId17" cstate="email"/>
          <a:srcRect/>
          <a:stretch>
            <a:fillRect/>
          </a:stretch>
        </p:blipFill>
        <p:spPr bwMode="auto">
          <a:xfrm>
            <a:off x="2357422" y="3786190"/>
            <a:ext cx="1753546" cy="1646233"/>
          </a:xfrm>
          <a:prstGeom prst="rect">
            <a:avLst/>
          </a:prstGeom>
          <a:noFill/>
        </p:spPr>
      </p:pic>
      <p:pic>
        <p:nvPicPr>
          <p:cNvPr id="1045" name="Picture 21" descr="C:\Users\Крапивин\Downloads\beetle-2655575_1280.png"/>
          <p:cNvPicPr>
            <a:picLocks noChangeAspect="1" noChangeArrowheads="1"/>
          </p:cNvPicPr>
          <p:nvPr/>
        </p:nvPicPr>
        <p:blipFill>
          <a:blip r:embed="rId18" cstate="email"/>
          <a:srcRect/>
          <a:stretch>
            <a:fillRect/>
          </a:stretch>
        </p:blipFill>
        <p:spPr bwMode="auto">
          <a:xfrm>
            <a:off x="5214942" y="428604"/>
            <a:ext cx="1630743" cy="1290580"/>
          </a:xfrm>
          <a:prstGeom prst="rect">
            <a:avLst/>
          </a:prstGeom>
          <a:noFill/>
        </p:spPr>
      </p:pic>
      <p:pic>
        <p:nvPicPr>
          <p:cNvPr id="1046" name="Picture 22" descr="C:\Users\Крапивин\Downloads\1607540990_60192.png"/>
          <p:cNvPicPr>
            <a:picLocks noChangeAspect="1" noChangeArrowheads="1"/>
          </p:cNvPicPr>
          <p:nvPr/>
        </p:nvPicPr>
        <p:blipFill>
          <a:blip r:embed="rId19" cstate="email"/>
          <a:srcRect/>
          <a:stretch>
            <a:fillRect/>
          </a:stretch>
        </p:blipFill>
        <p:spPr bwMode="auto">
          <a:xfrm>
            <a:off x="7000892" y="571480"/>
            <a:ext cx="1629956" cy="1071570"/>
          </a:xfrm>
          <a:prstGeom prst="rect">
            <a:avLst/>
          </a:prstGeom>
          <a:noFill/>
        </p:spPr>
      </p:pic>
      <p:sp>
        <p:nvSpPr>
          <p:cNvPr id="17" name="Скругленный прямоугольник 16"/>
          <p:cNvSpPr/>
          <p:nvPr/>
        </p:nvSpPr>
        <p:spPr>
          <a:xfrm>
            <a:off x="0" y="928670"/>
            <a:ext cx="2428860" cy="150019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Множество овощей и фруктов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раота\картинки для презентации\1555694655_fosh1-7.jpg"/>
          <p:cNvPicPr>
            <a:picLocks noChangeAspect="1" noChangeArrowheads="1"/>
          </p:cNvPicPr>
          <p:nvPr/>
        </p:nvPicPr>
        <p:blipFill>
          <a:blip r:embed="rId2">
            <a:lum bright="10000" contrast="-20000"/>
          </a:blip>
          <a:srcRect/>
          <a:stretch>
            <a:fillRect/>
          </a:stretch>
        </p:blipFill>
        <p:spPr bwMode="auto">
          <a:xfrm>
            <a:off x="0" y="0"/>
            <a:ext cx="9186942" cy="6858000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785786" y="357166"/>
            <a:ext cx="7215238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</a:t>
            </a:r>
          </a:p>
          <a:p>
            <a:pPr algn="ctr"/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 внимание!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Picture 8" descr="https://thumbs.dreamstime.com/b/%D0%BA%D0%BE%D0%BC%D0%BF%D1%8C%D1%8E%D1%82%D0%B5%D1%80-%D0%BC%D0%B8%D0%BB%D1%8B%D0%B9-581471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flipH="1">
            <a:off x="6858016" y="4794900"/>
            <a:ext cx="2285984" cy="20630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раота\картинки для презентации\1555694655_fosh1-7.jpg"/>
          <p:cNvPicPr>
            <a:picLocks noChangeAspect="1" noChangeArrowheads="1"/>
          </p:cNvPicPr>
          <p:nvPr/>
        </p:nvPicPr>
        <p:blipFill>
          <a:blip r:embed="rId2">
            <a:lum bright="10000" contrast="-20000"/>
          </a:blip>
          <a:srcRect/>
          <a:stretch>
            <a:fillRect/>
          </a:stretch>
        </p:blipFill>
        <p:spPr bwMode="auto">
          <a:xfrm rot="5400000" flipH="1">
            <a:off x="1143000" y="-1143000"/>
            <a:ext cx="6858000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0" y="500042"/>
            <a:ext cx="850112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Вокруг нас существуют два взаимосвязанных мира: мир объектов реальной действительности и мир понятий об объектах.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571744"/>
            <a:ext cx="9144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Человек мыслит понятиями, поэтому говорят, что 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понятие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 – это форма мышления человека.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572008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какими понятиями вы знакомитесь на уроках математики? (числа, цифры, ….)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-А на уроках окружающего мира? (экологическая система, экология и т.п.)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раота\картинки для презентации\1555694655_fosh1-7.jpg"/>
          <p:cNvPicPr>
            <a:picLocks noChangeAspect="1" noChangeArrowheads="1"/>
          </p:cNvPicPr>
          <p:nvPr/>
        </p:nvPicPr>
        <p:blipFill>
          <a:blip r:embed="rId2">
            <a:lum bright="10000" contrast="-20000"/>
          </a:blip>
          <a:srcRect/>
          <a:stretch>
            <a:fillRect/>
          </a:stretch>
        </p:blipFill>
        <p:spPr bwMode="auto">
          <a:xfrm rot="5400000" flipH="1">
            <a:off x="1143000" y="-1143000"/>
            <a:ext cx="6858000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21429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Причитайте свойства объекта и догадайтесь, о чём или о ком идёт речь.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571612"/>
            <a:ext cx="850112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а) «Имеет крылья», «имеет лапки», «имеет клюв», «может летать, прыгать, клевать».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б) «Имеет стены, стол, дверь, окно, ковёр», «можно отремонтировать, проветрить, убрать».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в) «Имеет яблоко, ветки», «можно посадить».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3929066"/>
            <a:ext cx="87154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Все существенные свойства (признаки) объекта составляют содержание понятия.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4929198"/>
            <a:ext cx="84296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Перечислить существенные свойства – значит, дать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определение понятия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этого объекта.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раота\картинки для презентации\1555694655_fosh1-7.jpg"/>
          <p:cNvPicPr>
            <a:picLocks noChangeAspect="1" noChangeArrowheads="1"/>
          </p:cNvPicPr>
          <p:nvPr/>
        </p:nvPicPr>
        <p:blipFill>
          <a:blip r:embed="rId2">
            <a:lum bright="10000" contrast="-20000"/>
          </a:blip>
          <a:srcRect/>
          <a:stretch>
            <a:fillRect/>
          </a:stretch>
        </p:blipFill>
        <p:spPr bwMode="auto">
          <a:xfrm rot="5400000" flipH="1">
            <a:off x="1143000" y="-1143000"/>
            <a:ext cx="6858000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596" y="428604"/>
            <a:ext cx="85011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Деление понятия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— это мысленное действие, смысл которого — в выделении видовых понятий, входящих в родовое понятие.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2857496"/>
            <a:ext cx="81439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Понятие можно делить. Это делается мысленно. Разделим мысленно понятие «собака».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«Собака» — это обобщающее, то есть 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родовое понятие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Оно включает в себя другие понятия: «овчарка», «такса», «бульдог», «болонка», «пудель». Названия пород — это слова, обозначающие 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видовые понятия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раота\картинки для презентации\1555694655_fosh1-7.jpg"/>
          <p:cNvPicPr>
            <a:picLocks noChangeAspect="1" noChangeArrowheads="1"/>
          </p:cNvPicPr>
          <p:nvPr/>
        </p:nvPicPr>
        <p:blipFill>
          <a:blip r:embed="rId2">
            <a:lum bright="10000" contrast="-20000"/>
          </a:blip>
          <a:srcRect/>
          <a:stretch>
            <a:fillRect/>
          </a:stretch>
        </p:blipFill>
        <p:spPr bwMode="auto">
          <a:xfrm>
            <a:off x="0" y="0"/>
            <a:ext cx="9186942" cy="6858000"/>
          </a:xfrm>
          <a:prstGeom prst="rect">
            <a:avLst/>
          </a:prstGeom>
          <a:noFill/>
        </p:spPr>
      </p:pic>
      <p:sp>
        <p:nvSpPr>
          <p:cNvPr id="6146" name="AutoShape 2" descr="https://mypresentation.ru/documents/9d6146dfa21334b416f954914f0cc366/img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285728"/>
            <a:ext cx="79615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Пример деления понятий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86182" y="1214422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Обувь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58016" y="2500306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сапог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388" y="4214818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галоша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72066" y="5429264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тапочек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71736" y="5429264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ботинок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4282" y="2571744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туфли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348" y="4357694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лапоть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rot="10800000" flipV="1">
            <a:off x="2285984" y="2143116"/>
            <a:ext cx="1428760" cy="428628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2259789" y="2607463"/>
            <a:ext cx="1919302" cy="1295408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2683655" y="3745709"/>
            <a:ext cx="2919434" cy="285752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6200000" flipH="1">
            <a:off x="4040977" y="3745709"/>
            <a:ext cx="2919434" cy="285752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857884" y="2143116"/>
            <a:ext cx="857256" cy="500066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6200000" flipH="1">
            <a:off x="5072066" y="2714620"/>
            <a:ext cx="1857388" cy="857256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раота\картинки для презентации\1555694655_fosh1-7.jpg"/>
          <p:cNvPicPr>
            <a:picLocks noChangeAspect="1" noChangeArrowheads="1"/>
          </p:cNvPicPr>
          <p:nvPr/>
        </p:nvPicPr>
        <p:blipFill>
          <a:blip r:embed="rId2">
            <a:lum bright="10000" contrast="-20000"/>
          </a:blip>
          <a:srcRect/>
          <a:stretch>
            <a:fillRect/>
          </a:stretch>
        </p:blipFill>
        <p:spPr bwMode="auto">
          <a:xfrm rot="5400000" flipH="1">
            <a:off x="1143000" y="-1143000"/>
            <a:ext cx="6858000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82" y="357166"/>
            <a:ext cx="892971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В определение </a:t>
            </a:r>
            <a:r>
              <a:rPr lang="ru-RU" sz="2400" i="1" dirty="0" smtClean="0"/>
              <a:t>видового понятия </a:t>
            </a:r>
            <a:r>
              <a:rPr lang="ru-RU" sz="2400" dirty="0" smtClean="0"/>
              <a:t>входит перечисление всех свойств </a:t>
            </a:r>
            <a:r>
              <a:rPr lang="ru-RU" sz="2400" i="1" dirty="0" smtClean="0"/>
              <a:t>родового понятия </a:t>
            </a:r>
            <a:r>
              <a:rPr lang="ru-RU" sz="2400" dirty="0" smtClean="0"/>
              <a:t>и ещё свойства, которые отличают один вид от другого. </a:t>
            </a:r>
          </a:p>
          <a:p>
            <a:pPr algn="just"/>
            <a:r>
              <a:rPr lang="ru-RU" sz="2400" dirty="0" smtClean="0"/>
              <a:t>Приведём пример. Родовое понятие: «Собака — домашнее животное, которое лает, имеет голову, туловище, четыре лапы и хвост». Собаки разных пород различаются размером, торчащими или висячими ушами, видом хвостов, длиной и 58 цветом шерсти. Примеры видовых понятий:</a:t>
            </a:r>
          </a:p>
          <a:p>
            <a:pPr algn="just"/>
            <a:r>
              <a:rPr lang="ru-RU" sz="2400" dirty="0" smtClean="0"/>
              <a:t>«Лайка — это собака среднего размера, у которой хвост поднимается кольцом вверх». «Такса — это собака небольшого размера, у которой короткие лапы и большие висячие уши».</a:t>
            </a:r>
            <a:endParaRPr lang="ru-RU" sz="2400" dirty="0"/>
          </a:p>
        </p:txBody>
      </p:sp>
      <p:pic>
        <p:nvPicPr>
          <p:cNvPr id="2050" name="Picture 2" descr="https://tepka.ru/informatika_4/6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4396881"/>
            <a:ext cx="4572000" cy="24611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D:\раота\картинки для презентации\1555694655_fosh1-7.jpg"/>
          <p:cNvPicPr>
            <a:picLocks noChangeAspect="1" noChangeArrowheads="1"/>
          </p:cNvPicPr>
          <p:nvPr/>
        </p:nvPicPr>
        <p:blipFill>
          <a:blip r:embed="rId2">
            <a:lum bright="10000" contrast="-20000"/>
          </a:blip>
          <a:srcRect/>
          <a:stretch>
            <a:fillRect/>
          </a:stretch>
        </p:blipFill>
        <p:spPr bwMode="auto">
          <a:xfrm rot="16200000">
            <a:off x="1142999" y="-1143002"/>
            <a:ext cx="6858001" cy="9144001"/>
          </a:xfrm>
          <a:prstGeom prst="rect">
            <a:avLst/>
          </a:prstGeom>
          <a:noFill/>
        </p:spPr>
      </p:pic>
      <p:sp>
        <p:nvSpPr>
          <p:cNvPr id="2052" name="AutoShape 4" descr="https://xn--61-kmc.xn--80aafey1amqq.xn--d1acj3b/images/images_preview/f5c65931085480f97de77a9b3ce59dc8_big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" name="Picture 8" descr="https://thumbs.dreamstime.com/b/%D0%BA%D0%BE%D0%BC%D0%BF%D1%8C%D1%8E%D1%82%D0%B5%D1%80-%D0%BC%D0%B8%D0%BB%D1%8B%D0%B9-581471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5286388"/>
            <a:ext cx="1741399" cy="15716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Скругленная прямоугольная выноска 12"/>
          <p:cNvSpPr/>
          <p:nvPr/>
        </p:nvSpPr>
        <p:spPr>
          <a:xfrm>
            <a:off x="2428828" y="5786430"/>
            <a:ext cx="6715172" cy="1071570"/>
          </a:xfrm>
          <a:prstGeom prst="wedgeRoundRectCallout">
            <a:avLst>
              <a:gd name="adj1" fmla="val -65784"/>
              <a:gd name="adj2" fmla="val -4712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571736" y="5780782"/>
            <a:ext cx="60722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Составьте множество из соответствующих элементов.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142976" y="1500174"/>
            <a:ext cx="214314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0" y="1857364"/>
            <a:ext cx="2428860" cy="221457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00298" y="357166"/>
            <a:ext cx="6357982" cy="52864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Крапивин\Downloads\pexels-photo-605077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6018365">
            <a:off x="2607042" y="711481"/>
            <a:ext cx="1293323" cy="860685"/>
          </a:xfrm>
          <a:prstGeom prst="rect">
            <a:avLst/>
          </a:prstGeom>
          <a:noFill/>
        </p:spPr>
      </p:pic>
      <p:pic>
        <p:nvPicPr>
          <p:cNvPr id="1028" name="Picture 4" descr="C:\Users\Крапивин\Downloads\194a3d61653d9b18f0d5441e298d6bfb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857620" y="500042"/>
            <a:ext cx="1428760" cy="1024747"/>
          </a:xfrm>
          <a:prstGeom prst="rect">
            <a:avLst/>
          </a:prstGeom>
          <a:noFill/>
        </p:spPr>
      </p:pic>
      <p:pic>
        <p:nvPicPr>
          <p:cNvPr id="1029" name="Picture 5" descr="C:\Users\Крапивин\Downloads\fox-50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714612" y="2071678"/>
            <a:ext cx="1578463" cy="889118"/>
          </a:xfrm>
          <a:prstGeom prst="rect">
            <a:avLst/>
          </a:prstGeom>
          <a:noFill/>
        </p:spPr>
      </p:pic>
      <p:pic>
        <p:nvPicPr>
          <p:cNvPr id="1030" name="Picture 6" descr="C:\Users\Крапивин\Downloads\Ko-Da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071934" y="1857364"/>
            <a:ext cx="1447386" cy="1143008"/>
          </a:xfrm>
          <a:prstGeom prst="rect">
            <a:avLst/>
          </a:prstGeom>
          <a:noFill/>
        </p:spPr>
      </p:pic>
      <p:pic>
        <p:nvPicPr>
          <p:cNvPr id="1031" name="Picture 7" descr="C:\Users\Крапивин\Downloads\мячи_ DoV (2).pn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7286644" y="1928802"/>
            <a:ext cx="1071570" cy="1048548"/>
          </a:xfrm>
          <a:prstGeom prst="rect">
            <a:avLst/>
          </a:prstGeom>
          <a:noFill/>
        </p:spPr>
      </p:pic>
      <p:pic>
        <p:nvPicPr>
          <p:cNvPr id="1032" name="Picture 8" descr="C:\Users\Крапивин\Downloads\carrot-clipart-larawan.pn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 rot="19468874">
            <a:off x="5410383" y="2042577"/>
            <a:ext cx="1313665" cy="532900"/>
          </a:xfrm>
          <a:prstGeom prst="rect">
            <a:avLst/>
          </a:prstGeom>
          <a:noFill/>
        </p:spPr>
      </p:pic>
      <p:pic>
        <p:nvPicPr>
          <p:cNvPr id="1033" name="Picture 9" descr="C:\Users\Крапивин\Downloads\cucumber-5116837_1280.png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2643174" y="3143248"/>
            <a:ext cx="1238216" cy="619108"/>
          </a:xfrm>
          <a:prstGeom prst="rect">
            <a:avLst/>
          </a:prstGeom>
          <a:noFill/>
        </p:spPr>
      </p:pic>
      <p:pic>
        <p:nvPicPr>
          <p:cNvPr id="1034" name="Picture 10" descr="C:\Users\Крапивин\Downloads\zontik-1.png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7072330" y="4071942"/>
            <a:ext cx="1445784" cy="1181053"/>
          </a:xfrm>
          <a:prstGeom prst="rect">
            <a:avLst/>
          </a:prstGeom>
          <a:noFill/>
        </p:spPr>
      </p:pic>
      <p:pic>
        <p:nvPicPr>
          <p:cNvPr id="1035" name="Picture 11" descr="C:\Users\Крапивин\Downloads\clipart-fish-coral-reef-fish-19.png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7286644" y="3000372"/>
            <a:ext cx="1403503" cy="730874"/>
          </a:xfrm>
          <a:prstGeom prst="rect">
            <a:avLst/>
          </a:prstGeom>
          <a:noFill/>
        </p:spPr>
      </p:pic>
      <p:pic>
        <p:nvPicPr>
          <p:cNvPr id="1036" name="Picture 12" descr="C:\Users\Крапивин\Downloads\8333a705c21634cdb69969f434d9af11.png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4143372" y="3071810"/>
            <a:ext cx="1114864" cy="661981"/>
          </a:xfrm>
          <a:prstGeom prst="rect">
            <a:avLst/>
          </a:prstGeom>
          <a:noFill/>
        </p:spPr>
      </p:pic>
      <p:pic>
        <p:nvPicPr>
          <p:cNvPr id="1037" name="Picture 13" descr="C:\Users\Крапивин\Downloads\0_9d421_d022efaa_orig.png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5429256" y="2714620"/>
            <a:ext cx="1755611" cy="1276359"/>
          </a:xfrm>
          <a:prstGeom prst="rect">
            <a:avLst/>
          </a:prstGeom>
          <a:noFill/>
        </p:spPr>
      </p:pic>
      <p:pic>
        <p:nvPicPr>
          <p:cNvPr id="1038" name="Picture 14" descr="C:\Users\Крапивин\Downloads\94c74d4d9813b279d26271e9ccfdb15f.png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4143372" y="3929066"/>
            <a:ext cx="1590542" cy="1647802"/>
          </a:xfrm>
          <a:prstGeom prst="rect">
            <a:avLst/>
          </a:prstGeom>
          <a:noFill/>
        </p:spPr>
      </p:pic>
      <p:pic>
        <p:nvPicPr>
          <p:cNvPr id="1040" name="Picture 16" descr="C:\Users\Крапивин\Downloads\0_8229d_a62d6db9_orig - копия (2).png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6072198" y="4071942"/>
            <a:ext cx="857256" cy="1314642"/>
          </a:xfrm>
          <a:prstGeom prst="rect">
            <a:avLst/>
          </a:prstGeom>
          <a:noFill/>
        </p:spPr>
      </p:pic>
      <p:pic>
        <p:nvPicPr>
          <p:cNvPr id="1041" name="Picture 17" descr="C:\Users\Крапивин\Downloads\55fb8c304e1e3301f37db89f6aea9628.png"/>
          <p:cNvPicPr>
            <a:picLocks noChangeAspect="1" noChangeArrowheads="1"/>
          </p:cNvPicPr>
          <p:nvPr/>
        </p:nvPicPr>
        <p:blipFill>
          <a:blip r:embed="rId17" cstate="email"/>
          <a:srcRect/>
          <a:stretch>
            <a:fillRect/>
          </a:stretch>
        </p:blipFill>
        <p:spPr bwMode="auto">
          <a:xfrm>
            <a:off x="2357422" y="3786190"/>
            <a:ext cx="1753546" cy="1646233"/>
          </a:xfrm>
          <a:prstGeom prst="rect">
            <a:avLst/>
          </a:prstGeom>
          <a:noFill/>
        </p:spPr>
      </p:pic>
      <p:pic>
        <p:nvPicPr>
          <p:cNvPr id="1045" name="Picture 21" descr="C:\Users\Крапивин\Downloads\beetle-2655575_1280.png"/>
          <p:cNvPicPr>
            <a:picLocks noChangeAspect="1" noChangeArrowheads="1"/>
          </p:cNvPicPr>
          <p:nvPr/>
        </p:nvPicPr>
        <p:blipFill>
          <a:blip r:embed="rId18" cstate="email"/>
          <a:srcRect/>
          <a:stretch>
            <a:fillRect/>
          </a:stretch>
        </p:blipFill>
        <p:spPr bwMode="auto">
          <a:xfrm>
            <a:off x="5214942" y="428604"/>
            <a:ext cx="1630743" cy="1290580"/>
          </a:xfrm>
          <a:prstGeom prst="rect">
            <a:avLst/>
          </a:prstGeom>
          <a:noFill/>
        </p:spPr>
      </p:pic>
      <p:pic>
        <p:nvPicPr>
          <p:cNvPr id="1046" name="Picture 22" descr="C:\Users\Крапивин\Downloads\1607540990_60192.png"/>
          <p:cNvPicPr>
            <a:picLocks noChangeAspect="1" noChangeArrowheads="1"/>
          </p:cNvPicPr>
          <p:nvPr/>
        </p:nvPicPr>
        <p:blipFill>
          <a:blip r:embed="rId19" cstate="email"/>
          <a:srcRect/>
          <a:stretch>
            <a:fillRect/>
          </a:stretch>
        </p:blipFill>
        <p:spPr bwMode="auto">
          <a:xfrm>
            <a:off x="7000892" y="571480"/>
            <a:ext cx="1629956" cy="1071570"/>
          </a:xfrm>
          <a:prstGeom prst="rect">
            <a:avLst/>
          </a:prstGeom>
          <a:noFill/>
        </p:spPr>
      </p:pic>
      <p:sp>
        <p:nvSpPr>
          <p:cNvPr id="17" name="Скругленный прямоугольник 16"/>
          <p:cNvSpPr/>
          <p:nvPr/>
        </p:nvSpPr>
        <p:spPr>
          <a:xfrm>
            <a:off x="214282" y="285728"/>
            <a:ext cx="2214578" cy="128588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Множество живых существ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D:\раота\картинки для презентации\1555694655_fosh1-7.jpg"/>
          <p:cNvPicPr>
            <a:picLocks noChangeAspect="1" noChangeArrowheads="1"/>
          </p:cNvPicPr>
          <p:nvPr/>
        </p:nvPicPr>
        <p:blipFill>
          <a:blip r:embed="rId2">
            <a:lum bright="10000" contrast="-20000"/>
          </a:blip>
          <a:srcRect/>
          <a:stretch>
            <a:fillRect/>
          </a:stretch>
        </p:blipFill>
        <p:spPr bwMode="auto">
          <a:xfrm rot="16200000">
            <a:off x="1142999" y="-1143002"/>
            <a:ext cx="6858001" cy="9144001"/>
          </a:xfrm>
          <a:prstGeom prst="rect">
            <a:avLst/>
          </a:prstGeom>
          <a:noFill/>
        </p:spPr>
      </p:pic>
      <p:sp>
        <p:nvSpPr>
          <p:cNvPr id="2052" name="AutoShape 4" descr="https://xn--61-kmc.xn--80aafey1amqq.xn--d1acj3b/images/images_preview/f5c65931085480f97de77a9b3ce59dc8_big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" name="Picture 8" descr="https://thumbs.dreamstime.com/b/%D0%BA%D0%BE%D0%BC%D0%BF%D1%8C%D1%8E%D1%82%D0%B5%D1%80-%D0%BC%D0%B8%D0%BB%D1%8B%D0%B9-581471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5286388"/>
            <a:ext cx="1741399" cy="15716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Скругленная прямоугольная выноска 12"/>
          <p:cNvSpPr/>
          <p:nvPr/>
        </p:nvSpPr>
        <p:spPr>
          <a:xfrm>
            <a:off x="2428828" y="5786430"/>
            <a:ext cx="6715172" cy="1071570"/>
          </a:xfrm>
          <a:prstGeom prst="wedgeRoundRectCallout">
            <a:avLst>
              <a:gd name="adj1" fmla="val -65784"/>
              <a:gd name="adj2" fmla="val -4712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571736" y="5780782"/>
            <a:ext cx="60722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Составьте множество из соответствующих элементов.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71538" y="2357430"/>
            <a:ext cx="214314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0" y="3000372"/>
            <a:ext cx="2428860" cy="221457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00298" y="357166"/>
            <a:ext cx="6357982" cy="52864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Крапивин\Downloads\pexels-photo-605077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6018365">
            <a:off x="2607042" y="711481"/>
            <a:ext cx="1293323" cy="860685"/>
          </a:xfrm>
          <a:prstGeom prst="rect">
            <a:avLst/>
          </a:prstGeom>
          <a:noFill/>
        </p:spPr>
      </p:pic>
      <p:pic>
        <p:nvPicPr>
          <p:cNvPr id="1028" name="Picture 4" descr="C:\Users\Крапивин\Downloads\194a3d61653d9b18f0d5441e298d6bfb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857620" y="500042"/>
            <a:ext cx="1428760" cy="1024747"/>
          </a:xfrm>
          <a:prstGeom prst="rect">
            <a:avLst/>
          </a:prstGeom>
          <a:noFill/>
        </p:spPr>
      </p:pic>
      <p:pic>
        <p:nvPicPr>
          <p:cNvPr id="1029" name="Picture 5" descr="C:\Users\Крапивин\Downloads\fox-50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714612" y="2071678"/>
            <a:ext cx="1578463" cy="889118"/>
          </a:xfrm>
          <a:prstGeom prst="rect">
            <a:avLst/>
          </a:prstGeom>
          <a:noFill/>
        </p:spPr>
      </p:pic>
      <p:pic>
        <p:nvPicPr>
          <p:cNvPr id="1030" name="Picture 6" descr="C:\Users\Крапивин\Downloads\Ko-Da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071934" y="1857364"/>
            <a:ext cx="1447386" cy="1143008"/>
          </a:xfrm>
          <a:prstGeom prst="rect">
            <a:avLst/>
          </a:prstGeom>
          <a:noFill/>
        </p:spPr>
      </p:pic>
      <p:pic>
        <p:nvPicPr>
          <p:cNvPr id="1031" name="Picture 7" descr="C:\Users\Крапивин\Downloads\мячи_ DoV (2).pn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7286644" y="1928802"/>
            <a:ext cx="1071570" cy="1048548"/>
          </a:xfrm>
          <a:prstGeom prst="rect">
            <a:avLst/>
          </a:prstGeom>
          <a:noFill/>
        </p:spPr>
      </p:pic>
      <p:pic>
        <p:nvPicPr>
          <p:cNvPr id="1032" name="Picture 8" descr="C:\Users\Крапивин\Downloads\carrot-clipart-larawan.pn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 rot="19468874">
            <a:off x="5410383" y="2042577"/>
            <a:ext cx="1313665" cy="532900"/>
          </a:xfrm>
          <a:prstGeom prst="rect">
            <a:avLst/>
          </a:prstGeom>
          <a:noFill/>
        </p:spPr>
      </p:pic>
      <p:pic>
        <p:nvPicPr>
          <p:cNvPr id="1033" name="Picture 9" descr="C:\Users\Крапивин\Downloads\cucumber-5116837_1280.png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2643174" y="3143248"/>
            <a:ext cx="1238216" cy="619108"/>
          </a:xfrm>
          <a:prstGeom prst="rect">
            <a:avLst/>
          </a:prstGeom>
          <a:noFill/>
        </p:spPr>
      </p:pic>
      <p:pic>
        <p:nvPicPr>
          <p:cNvPr id="1034" name="Picture 10" descr="C:\Users\Крапивин\Downloads\zontik-1.png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7072330" y="4071942"/>
            <a:ext cx="1445784" cy="1181053"/>
          </a:xfrm>
          <a:prstGeom prst="rect">
            <a:avLst/>
          </a:prstGeom>
          <a:noFill/>
        </p:spPr>
      </p:pic>
      <p:pic>
        <p:nvPicPr>
          <p:cNvPr id="1035" name="Picture 11" descr="C:\Users\Крапивин\Downloads\clipart-fish-coral-reef-fish-19.png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7286644" y="3000372"/>
            <a:ext cx="1403503" cy="730874"/>
          </a:xfrm>
          <a:prstGeom prst="rect">
            <a:avLst/>
          </a:prstGeom>
          <a:noFill/>
        </p:spPr>
      </p:pic>
      <p:pic>
        <p:nvPicPr>
          <p:cNvPr id="1036" name="Picture 12" descr="C:\Users\Крапивин\Downloads\8333a705c21634cdb69969f434d9af11.png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4143372" y="3071810"/>
            <a:ext cx="1114864" cy="661981"/>
          </a:xfrm>
          <a:prstGeom prst="rect">
            <a:avLst/>
          </a:prstGeom>
          <a:noFill/>
        </p:spPr>
      </p:pic>
      <p:pic>
        <p:nvPicPr>
          <p:cNvPr id="1037" name="Picture 13" descr="C:\Users\Крапивин\Downloads\0_9d421_d022efaa_orig.png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5429256" y="2714620"/>
            <a:ext cx="1755611" cy="1276359"/>
          </a:xfrm>
          <a:prstGeom prst="rect">
            <a:avLst/>
          </a:prstGeom>
          <a:noFill/>
        </p:spPr>
      </p:pic>
      <p:pic>
        <p:nvPicPr>
          <p:cNvPr id="1038" name="Picture 14" descr="C:\Users\Крапивин\Downloads\94c74d4d9813b279d26271e9ccfdb15f.png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4143372" y="3929066"/>
            <a:ext cx="1590542" cy="1647802"/>
          </a:xfrm>
          <a:prstGeom prst="rect">
            <a:avLst/>
          </a:prstGeom>
          <a:noFill/>
        </p:spPr>
      </p:pic>
      <p:pic>
        <p:nvPicPr>
          <p:cNvPr id="1040" name="Picture 16" descr="C:\Users\Крапивин\Downloads\0_8229d_a62d6db9_orig - копия (2).png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6072198" y="4071942"/>
            <a:ext cx="857256" cy="1314642"/>
          </a:xfrm>
          <a:prstGeom prst="rect">
            <a:avLst/>
          </a:prstGeom>
          <a:noFill/>
        </p:spPr>
      </p:pic>
      <p:pic>
        <p:nvPicPr>
          <p:cNvPr id="1041" name="Picture 17" descr="C:\Users\Крапивин\Downloads\55fb8c304e1e3301f37db89f6aea9628.png"/>
          <p:cNvPicPr>
            <a:picLocks noChangeAspect="1" noChangeArrowheads="1"/>
          </p:cNvPicPr>
          <p:nvPr/>
        </p:nvPicPr>
        <p:blipFill>
          <a:blip r:embed="rId17" cstate="email"/>
          <a:srcRect/>
          <a:stretch>
            <a:fillRect/>
          </a:stretch>
        </p:blipFill>
        <p:spPr bwMode="auto">
          <a:xfrm>
            <a:off x="2357422" y="3786190"/>
            <a:ext cx="1753546" cy="1646233"/>
          </a:xfrm>
          <a:prstGeom prst="rect">
            <a:avLst/>
          </a:prstGeom>
          <a:noFill/>
        </p:spPr>
      </p:pic>
      <p:pic>
        <p:nvPicPr>
          <p:cNvPr id="1045" name="Picture 21" descr="C:\Users\Крапивин\Downloads\beetle-2655575_1280.png"/>
          <p:cNvPicPr>
            <a:picLocks noChangeAspect="1" noChangeArrowheads="1"/>
          </p:cNvPicPr>
          <p:nvPr/>
        </p:nvPicPr>
        <p:blipFill>
          <a:blip r:embed="rId18" cstate="email"/>
          <a:srcRect/>
          <a:stretch>
            <a:fillRect/>
          </a:stretch>
        </p:blipFill>
        <p:spPr bwMode="auto">
          <a:xfrm>
            <a:off x="5214942" y="428604"/>
            <a:ext cx="1630743" cy="1290580"/>
          </a:xfrm>
          <a:prstGeom prst="rect">
            <a:avLst/>
          </a:prstGeom>
          <a:noFill/>
        </p:spPr>
      </p:pic>
      <p:pic>
        <p:nvPicPr>
          <p:cNvPr id="1046" name="Picture 22" descr="C:\Users\Крапивин\Downloads\1607540990_60192.png"/>
          <p:cNvPicPr>
            <a:picLocks noChangeAspect="1" noChangeArrowheads="1"/>
          </p:cNvPicPr>
          <p:nvPr/>
        </p:nvPicPr>
        <p:blipFill>
          <a:blip r:embed="rId19" cstate="email"/>
          <a:srcRect/>
          <a:stretch>
            <a:fillRect/>
          </a:stretch>
        </p:blipFill>
        <p:spPr bwMode="auto">
          <a:xfrm>
            <a:off x="7000892" y="571480"/>
            <a:ext cx="1629956" cy="1071570"/>
          </a:xfrm>
          <a:prstGeom prst="rect">
            <a:avLst/>
          </a:prstGeom>
          <a:noFill/>
        </p:spPr>
      </p:pic>
      <p:sp>
        <p:nvSpPr>
          <p:cNvPr id="17" name="Скругленный прямоугольник 16"/>
          <p:cNvSpPr/>
          <p:nvPr/>
        </p:nvSpPr>
        <p:spPr>
          <a:xfrm>
            <a:off x="0" y="928670"/>
            <a:ext cx="2428860" cy="150019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Множество неодушевленных предметов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D:\раота\картинки для презентации\1555694655_fosh1-7.jpg"/>
          <p:cNvPicPr>
            <a:picLocks noChangeAspect="1" noChangeArrowheads="1"/>
          </p:cNvPicPr>
          <p:nvPr/>
        </p:nvPicPr>
        <p:blipFill>
          <a:blip r:embed="rId2">
            <a:lum bright="10000" contrast="-20000"/>
          </a:blip>
          <a:srcRect/>
          <a:stretch>
            <a:fillRect/>
          </a:stretch>
        </p:blipFill>
        <p:spPr bwMode="auto">
          <a:xfrm rot="16200000">
            <a:off x="1142999" y="-1143002"/>
            <a:ext cx="6858001" cy="9144001"/>
          </a:xfrm>
          <a:prstGeom prst="rect">
            <a:avLst/>
          </a:prstGeom>
          <a:noFill/>
        </p:spPr>
      </p:pic>
      <p:sp>
        <p:nvSpPr>
          <p:cNvPr id="2052" name="AutoShape 4" descr="https://xn--61-kmc.xn--80aafey1amqq.xn--d1acj3b/images/images_preview/f5c65931085480f97de77a9b3ce59dc8_big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" name="Picture 8" descr="https://thumbs.dreamstime.com/b/%D0%BA%D0%BE%D0%BC%D0%BF%D1%8C%D1%8E%D1%82%D0%B5%D1%80-%D0%BC%D0%B8%D0%BB%D1%8B%D0%B9-581471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5286388"/>
            <a:ext cx="1741399" cy="15716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Скругленная прямоугольная выноска 12"/>
          <p:cNvSpPr/>
          <p:nvPr/>
        </p:nvSpPr>
        <p:spPr>
          <a:xfrm>
            <a:off x="2428828" y="5786430"/>
            <a:ext cx="6715172" cy="1071570"/>
          </a:xfrm>
          <a:prstGeom prst="wedgeRoundRectCallout">
            <a:avLst>
              <a:gd name="adj1" fmla="val -65784"/>
              <a:gd name="adj2" fmla="val -4712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571736" y="5780782"/>
            <a:ext cx="60722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Составьте множество из соответствующих элементов.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71538" y="2357430"/>
            <a:ext cx="214314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0" y="3000372"/>
            <a:ext cx="2428860" cy="221457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00298" y="357166"/>
            <a:ext cx="6357982" cy="52864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Крапивин\Downloads\pexels-photo-605077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6018365">
            <a:off x="2607042" y="711481"/>
            <a:ext cx="1293323" cy="860685"/>
          </a:xfrm>
          <a:prstGeom prst="rect">
            <a:avLst/>
          </a:prstGeom>
          <a:noFill/>
        </p:spPr>
      </p:pic>
      <p:pic>
        <p:nvPicPr>
          <p:cNvPr id="1028" name="Picture 4" descr="C:\Users\Крапивин\Downloads\194a3d61653d9b18f0d5441e298d6bfb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857620" y="500042"/>
            <a:ext cx="1428760" cy="1024747"/>
          </a:xfrm>
          <a:prstGeom prst="rect">
            <a:avLst/>
          </a:prstGeom>
          <a:noFill/>
        </p:spPr>
      </p:pic>
      <p:pic>
        <p:nvPicPr>
          <p:cNvPr id="1029" name="Picture 5" descr="C:\Users\Крапивин\Downloads\fox-50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714612" y="2071678"/>
            <a:ext cx="1578463" cy="889118"/>
          </a:xfrm>
          <a:prstGeom prst="rect">
            <a:avLst/>
          </a:prstGeom>
          <a:noFill/>
        </p:spPr>
      </p:pic>
      <p:pic>
        <p:nvPicPr>
          <p:cNvPr id="1030" name="Picture 6" descr="C:\Users\Крапивин\Downloads\Ko-Da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071934" y="1857364"/>
            <a:ext cx="1447386" cy="1143008"/>
          </a:xfrm>
          <a:prstGeom prst="rect">
            <a:avLst/>
          </a:prstGeom>
          <a:noFill/>
        </p:spPr>
      </p:pic>
      <p:pic>
        <p:nvPicPr>
          <p:cNvPr id="1031" name="Picture 7" descr="C:\Users\Крапивин\Downloads\мячи_ DoV (2).pn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7286644" y="1928802"/>
            <a:ext cx="1071570" cy="1048548"/>
          </a:xfrm>
          <a:prstGeom prst="rect">
            <a:avLst/>
          </a:prstGeom>
          <a:noFill/>
        </p:spPr>
      </p:pic>
      <p:pic>
        <p:nvPicPr>
          <p:cNvPr id="1032" name="Picture 8" descr="C:\Users\Крапивин\Downloads\carrot-clipart-larawan.pn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 rot="19468874">
            <a:off x="5410383" y="2042577"/>
            <a:ext cx="1313665" cy="532900"/>
          </a:xfrm>
          <a:prstGeom prst="rect">
            <a:avLst/>
          </a:prstGeom>
          <a:noFill/>
        </p:spPr>
      </p:pic>
      <p:pic>
        <p:nvPicPr>
          <p:cNvPr id="1033" name="Picture 9" descr="C:\Users\Крапивин\Downloads\cucumber-5116837_1280.png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2643174" y="3143248"/>
            <a:ext cx="1238216" cy="619108"/>
          </a:xfrm>
          <a:prstGeom prst="rect">
            <a:avLst/>
          </a:prstGeom>
          <a:noFill/>
        </p:spPr>
      </p:pic>
      <p:pic>
        <p:nvPicPr>
          <p:cNvPr id="1034" name="Picture 10" descr="C:\Users\Крапивин\Downloads\zontik-1.png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7072330" y="4071942"/>
            <a:ext cx="1445784" cy="1181053"/>
          </a:xfrm>
          <a:prstGeom prst="rect">
            <a:avLst/>
          </a:prstGeom>
          <a:noFill/>
        </p:spPr>
      </p:pic>
      <p:pic>
        <p:nvPicPr>
          <p:cNvPr id="1035" name="Picture 11" descr="C:\Users\Крапивин\Downloads\clipart-fish-coral-reef-fish-19.png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7286644" y="3000372"/>
            <a:ext cx="1403503" cy="730874"/>
          </a:xfrm>
          <a:prstGeom prst="rect">
            <a:avLst/>
          </a:prstGeom>
          <a:noFill/>
        </p:spPr>
      </p:pic>
      <p:pic>
        <p:nvPicPr>
          <p:cNvPr id="1036" name="Picture 12" descr="C:\Users\Крапивин\Downloads\8333a705c21634cdb69969f434d9af11.png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4143372" y="3071810"/>
            <a:ext cx="1114864" cy="661981"/>
          </a:xfrm>
          <a:prstGeom prst="rect">
            <a:avLst/>
          </a:prstGeom>
          <a:noFill/>
        </p:spPr>
      </p:pic>
      <p:pic>
        <p:nvPicPr>
          <p:cNvPr id="1037" name="Picture 13" descr="C:\Users\Крапивин\Downloads\0_9d421_d022efaa_orig.png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5429256" y="2714620"/>
            <a:ext cx="1755611" cy="1276359"/>
          </a:xfrm>
          <a:prstGeom prst="rect">
            <a:avLst/>
          </a:prstGeom>
          <a:noFill/>
        </p:spPr>
      </p:pic>
      <p:pic>
        <p:nvPicPr>
          <p:cNvPr id="1038" name="Picture 14" descr="C:\Users\Крапивин\Downloads\94c74d4d9813b279d26271e9ccfdb15f.png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4143372" y="3929066"/>
            <a:ext cx="1590542" cy="1647802"/>
          </a:xfrm>
          <a:prstGeom prst="rect">
            <a:avLst/>
          </a:prstGeom>
          <a:noFill/>
        </p:spPr>
      </p:pic>
      <p:pic>
        <p:nvPicPr>
          <p:cNvPr id="1040" name="Picture 16" descr="C:\Users\Крапивин\Downloads\0_8229d_a62d6db9_orig - копия (2).png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6072198" y="4071942"/>
            <a:ext cx="857256" cy="1314642"/>
          </a:xfrm>
          <a:prstGeom prst="rect">
            <a:avLst/>
          </a:prstGeom>
          <a:noFill/>
        </p:spPr>
      </p:pic>
      <p:pic>
        <p:nvPicPr>
          <p:cNvPr id="1041" name="Picture 17" descr="C:\Users\Крапивин\Downloads\55fb8c304e1e3301f37db89f6aea9628.png"/>
          <p:cNvPicPr>
            <a:picLocks noChangeAspect="1" noChangeArrowheads="1"/>
          </p:cNvPicPr>
          <p:nvPr/>
        </p:nvPicPr>
        <p:blipFill>
          <a:blip r:embed="rId17" cstate="email"/>
          <a:srcRect/>
          <a:stretch>
            <a:fillRect/>
          </a:stretch>
        </p:blipFill>
        <p:spPr bwMode="auto">
          <a:xfrm>
            <a:off x="2357422" y="3786190"/>
            <a:ext cx="1753546" cy="1646233"/>
          </a:xfrm>
          <a:prstGeom prst="rect">
            <a:avLst/>
          </a:prstGeom>
          <a:noFill/>
        </p:spPr>
      </p:pic>
      <p:pic>
        <p:nvPicPr>
          <p:cNvPr id="1045" name="Picture 21" descr="C:\Users\Крапивин\Downloads\beetle-2655575_1280.png"/>
          <p:cNvPicPr>
            <a:picLocks noChangeAspect="1" noChangeArrowheads="1"/>
          </p:cNvPicPr>
          <p:nvPr/>
        </p:nvPicPr>
        <p:blipFill>
          <a:blip r:embed="rId18" cstate="email"/>
          <a:srcRect/>
          <a:stretch>
            <a:fillRect/>
          </a:stretch>
        </p:blipFill>
        <p:spPr bwMode="auto">
          <a:xfrm>
            <a:off x="5214942" y="428604"/>
            <a:ext cx="1630743" cy="1290580"/>
          </a:xfrm>
          <a:prstGeom prst="rect">
            <a:avLst/>
          </a:prstGeom>
          <a:noFill/>
        </p:spPr>
      </p:pic>
      <p:pic>
        <p:nvPicPr>
          <p:cNvPr id="1046" name="Picture 22" descr="C:\Users\Крапивин\Downloads\1607540990_60192.png"/>
          <p:cNvPicPr>
            <a:picLocks noChangeAspect="1" noChangeArrowheads="1"/>
          </p:cNvPicPr>
          <p:nvPr/>
        </p:nvPicPr>
        <p:blipFill>
          <a:blip r:embed="rId19" cstate="email"/>
          <a:srcRect/>
          <a:stretch>
            <a:fillRect/>
          </a:stretch>
        </p:blipFill>
        <p:spPr bwMode="auto">
          <a:xfrm>
            <a:off x="7000892" y="571480"/>
            <a:ext cx="1629956" cy="1071570"/>
          </a:xfrm>
          <a:prstGeom prst="rect">
            <a:avLst/>
          </a:prstGeom>
          <a:noFill/>
        </p:spPr>
      </p:pic>
      <p:sp>
        <p:nvSpPr>
          <p:cNvPr id="17" name="Скругленный прямоугольник 16"/>
          <p:cNvSpPr/>
          <p:nvPr/>
        </p:nvSpPr>
        <p:spPr>
          <a:xfrm>
            <a:off x="0" y="928670"/>
            <a:ext cx="2428860" cy="150019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Множество предметов сделанных человеком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355</Words>
  <PresentationFormat>Экран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Крапивин</dc:creator>
  <cp:lastModifiedBy>Крапивин</cp:lastModifiedBy>
  <cp:revision>5</cp:revision>
  <dcterms:created xsi:type="dcterms:W3CDTF">2021-05-16T10:12:23Z</dcterms:created>
  <dcterms:modified xsi:type="dcterms:W3CDTF">2022-04-17T16:09:35Z</dcterms:modified>
</cp:coreProperties>
</file>