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4" r:id="rId8"/>
    <p:sldId id="265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4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611131265_33-p-svetlii-fon-dlya-delovoi-prezentatsii-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" y="0"/>
            <a:ext cx="9144024" cy="6858000"/>
          </a:xfrm>
          <a:prstGeom prst="rect">
            <a:avLst/>
          </a:prstGeom>
          <a:noFill/>
        </p:spPr>
      </p:pic>
      <p:pic>
        <p:nvPicPr>
          <p:cNvPr id="5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286256"/>
            <a:ext cx="2849578" cy="257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1071538" y="428604"/>
            <a:ext cx="7715304" cy="3571900"/>
          </a:xfrm>
          <a:prstGeom prst="wedgeRoundRectCallout">
            <a:avLst>
              <a:gd name="adj1" fmla="val -39482"/>
              <a:gd name="adj2" fmla="val 7605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642918"/>
            <a:ext cx="742955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Обобщение понятий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611131265_33-p-svetlii-fon-dlya-delovoi-prezentatsii-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" y="0"/>
            <a:ext cx="91440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642918"/>
            <a:ext cx="85725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Обобщение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понятия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– это логическая операция перехода от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понятия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с меньшим объемом, но с большим содержанием к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понятию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с большим объемом, но с меньшим содержанием, при котором происходит исключение видового признака.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071942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форма мышления, отражающая общие и существенные свойства и отношения вещей и явлений материального мира.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https://avatanplus.com/files/resources/original/57f95a71a044e157a6094bf8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611131265_33-p-svetlii-fon-dlya-delovoi-prezentatsii-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" y="0"/>
            <a:ext cx="914402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714356"/>
            <a:ext cx="85725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Обобщение понятий происходит путем отбрасывания из содержания понятия основных признаков понятия до тех пор, пока не получится предельно широкое понятие, называемое категорией (время, пространство, форма, количество, отношение), или к неопределяемому понятию, описываемому через категории.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s://avatanplus.com/files/resources/original/57f95a71a044e157a6094bf8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fsd.kopilkaurokov.ru/up/html/2020/01/31/k_5e33da74b54c5/img_user_file_5e33da767604d_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fsd.kopilkaurokov.ru/up/html/2020/01/31/k_5e33da74b54c5/img_user_file_5e33da767604d_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D:\раота\картинки для презентации\img_user_file_5e33da767604d_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611131265_33-p-svetlii-fon-dlya-delovoi-prezentatsii-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" y="0"/>
            <a:ext cx="9144024" cy="6858000"/>
          </a:xfrm>
          <a:prstGeom prst="rect">
            <a:avLst/>
          </a:prstGeom>
          <a:noFill/>
        </p:spPr>
      </p:pic>
      <p:pic>
        <p:nvPicPr>
          <p:cNvPr id="3" name="Picture 4" descr="https://avatanplus.com/files/resources/original/57f95a71a044e157a6094bf8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 descr="D:\раота\картинки для презентации\IMG_20210521_14394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1785926"/>
            <a:ext cx="2857520" cy="33081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Скругленный прямоугольник 9"/>
          <p:cNvSpPr/>
          <p:nvPr/>
        </p:nvSpPr>
        <p:spPr>
          <a:xfrm>
            <a:off x="3500430" y="642918"/>
            <a:ext cx="5286412" cy="57864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786182" y="785794"/>
            <a:ext cx="47863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Важной логической операцией является обобщение.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Обобщение – это объединение нескольких предметов или явлений в одно множество на основе общих признаков или свойств. Возьмем несколько предметов. Например, красный мяч, красную ленту и красный помидор. Эти предметы можно объединить по одному общему для них признаку – цвету. Все они красные.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предложенных предметов два ( мяч и помидор) можно объединить в другую группу – по форме. Оба эти предмета круглые.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предметы, объединенные  в одно множество, можно назвать каким-то общим словом (понятием). Например, чашка, стакан  и тарелка имеют общее свойство. Они предназначены для еды или питья. Объединить их можно одним понятием – посуда.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611131265_33-p-svetlii-fon-dlya-delovoi-prezentatsii-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" y="0"/>
            <a:ext cx="9144024" cy="6858000"/>
          </a:xfrm>
          <a:prstGeom prst="rect">
            <a:avLst/>
          </a:prstGeom>
          <a:noFill/>
        </p:spPr>
      </p:pic>
      <p:pic>
        <p:nvPicPr>
          <p:cNvPr id="3" name="Picture 4" descr="https://avatanplus.com/files/resources/original/57f95a71a044e157a6094bf8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285728"/>
            <a:ext cx="857256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Продолжите ряд треугольников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71472" y="1071546"/>
          <a:ext cx="5834084" cy="12461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8521"/>
                <a:gridCol w="1458521"/>
                <a:gridCol w="1458521"/>
                <a:gridCol w="1458521"/>
              </a:tblGrid>
              <a:tr h="124618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Равнобедренный треугольник 9"/>
          <p:cNvSpPr/>
          <p:nvPr/>
        </p:nvSpPr>
        <p:spPr>
          <a:xfrm>
            <a:off x="785786" y="1214422"/>
            <a:ext cx="928694" cy="85725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2357422" y="1214422"/>
            <a:ext cx="928694" cy="857256"/>
          </a:xfrm>
          <a:prstGeom prst="triangl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786182" y="1214422"/>
            <a:ext cx="928694" cy="857256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643306" y="2714620"/>
          <a:ext cx="4691076" cy="36036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3692"/>
                <a:gridCol w="1563692"/>
                <a:gridCol w="1563692"/>
              </a:tblGrid>
              <a:tr h="12012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0121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012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Шестиугольник 13"/>
          <p:cNvSpPr/>
          <p:nvPr/>
        </p:nvSpPr>
        <p:spPr>
          <a:xfrm>
            <a:off x="4000496" y="2928934"/>
            <a:ext cx="1000132" cy="857256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5500694" y="2857496"/>
            <a:ext cx="928694" cy="85725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Шестиугольник 15"/>
          <p:cNvSpPr/>
          <p:nvPr/>
        </p:nvSpPr>
        <p:spPr>
          <a:xfrm>
            <a:off x="7000892" y="2928934"/>
            <a:ext cx="1000132" cy="857256"/>
          </a:xfrm>
          <a:prstGeom prst="hex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143372" y="4143380"/>
            <a:ext cx="785818" cy="7858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572132" y="4143380"/>
            <a:ext cx="857256" cy="85725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072330" y="4143380"/>
            <a:ext cx="785818" cy="78581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071934" y="5357826"/>
            <a:ext cx="857256" cy="85725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72132" y="5286388"/>
            <a:ext cx="928694" cy="857256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Шестиугольник 22"/>
          <p:cNvSpPr/>
          <p:nvPr/>
        </p:nvSpPr>
        <p:spPr>
          <a:xfrm>
            <a:off x="7143768" y="5357826"/>
            <a:ext cx="1000132" cy="857256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flipH="1">
            <a:off x="7072330" y="1071545"/>
            <a:ext cx="1552216" cy="1400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611131265_33-p-svetlii-fon-dlya-delovoi-prezentatsii-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" y="0"/>
            <a:ext cx="9144024" cy="6858000"/>
          </a:xfrm>
          <a:prstGeom prst="rect">
            <a:avLst/>
          </a:prstGeom>
          <a:noFill/>
        </p:spPr>
      </p:pic>
      <p:pic>
        <p:nvPicPr>
          <p:cNvPr id="3" name="Picture 4" descr="https://avatanplus.com/files/resources/original/57f95a71a044e157a6094bf8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58" y="428604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Продолжите ряд геометрических фигур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57224" y="1285860"/>
          <a:ext cx="7191405" cy="1174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8281"/>
                <a:gridCol w="1438281"/>
                <a:gridCol w="1438281"/>
                <a:gridCol w="1438281"/>
                <a:gridCol w="1438281"/>
              </a:tblGrid>
              <a:tr h="117474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Равнобедренный треугольник 9"/>
          <p:cNvSpPr/>
          <p:nvPr/>
        </p:nvSpPr>
        <p:spPr>
          <a:xfrm>
            <a:off x="1071538" y="1500174"/>
            <a:ext cx="928694" cy="785818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естиугольник 10"/>
          <p:cNvSpPr/>
          <p:nvPr/>
        </p:nvSpPr>
        <p:spPr>
          <a:xfrm>
            <a:off x="2571736" y="1500174"/>
            <a:ext cx="1000132" cy="785818"/>
          </a:xfrm>
          <a:prstGeom prst="hex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071934" y="1500174"/>
            <a:ext cx="785818" cy="8572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214547" y="2786059"/>
          <a:ext cx="5072097" cy="3532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0699"/>
                <a:gridCol w="1690699"/>
                <a:gridCol w="1690699"/>
              </a:tblGrid>
              <a:tr h="11773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773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739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571736" y="3000372"/>
            <a:ext cx="928694" cy="78581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5929322" y="4143380"/>
            <a:ext cx="928694" cy="785818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C:\Users\Крапивин\Downloads\scale_120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7686" y="5357826"/>
            <a:ext cx="851266" cy="928654"/>
          </a:xfrm>
          <a:prstGeom prst="rect">
            <a:avLst/>
          </a:prstGeom>
          <a:noFill/>
        </p:spPr>
      </p:pic>
      <p:pic>
        <p:nvPicPr>
          <p:cNvPr id="1027" name="Picture 3" descr="C:\Users\Крапивин\Downloads\pexels-photo-605077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flipH="1">
            <a:off x="4286248" y="3071810"/>
            <a:ext cx="1073400" cy="714330"/>
          </a:xfrm>
          <a:prstGeom prst="rect">
            <a:avLst/>
          </a:prstGeom>
          <a:noFill/>
        </p:spPr>
      </p:pic>
      <p:pic>
        <p:nvPicPr>
          <p:cNvPr id="1028" name="Picture 4" descr="C:\Users\Крапивин\Downloads\0_8229d_a62d6db9_orig - копия (2)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000760" y="2786058"/>
            <a:ext cx="714380" cy="1095535"/>
          </a:xfrm>
          <a:prstGeom prst="rect">
            <a:avLst/>
          </a:prstGeom>
          <a:noFill/>
        </p:spPr>
      </p:pic>
      <p:pic>
        <p:nvPicPr>
          <p:cNvPr id="1029" name="Picture 5" descr="C:\Users\Крапивин\Downloads\fox-50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 flipH="1">
            <a:off x="2214546" y="5286388"/>
            <a:ext cx="1530308" cy="861994"/>
          </a:xfrm>
          <a:prstGeom prst="rect">
            <a:avLst/>
          </a:prstGeom>
          <a:noFill/>
        </p:spPr>
      </p:pic>
      <p:pic>
        <p:nvPicPr>
          <p:cNvPr id="1030" name="Picture 6" descr="C:\Users\Крапивин\Downloads\RidaqGpBT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28860" y="4000504"/>
            <a:ext cx="1071571" cy="1000132"/>
          </a:xfrm>
          <a:prstGeom prst="rect">
            <a:avLst/>
          </a:prstGeom>
          <a:noFill/>
        </p:spPr>
      </p:pic>
      <p:pic>
        <p:nvPicPr>
          <p:cNvPr id="1031" name="Picture 7" descr="C:\Users\Крапивин\Downloads\hammer_PNG1122.pn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5715008" y="5357826"/>
            <a:ext cx="1505719" cy="714380"/>
          </a:xfrm>
          <a:prstGeom prst="rect">
            <a:avLst/>
          </a:prstGeom>
          <a:noFill/>
        </p:spPr>
      </p:pic>
      <p:pic>
        <p:nvPicPr>
          <p:cNvPr id="1032" name="Picture 8" descr="C:\Users\Крапивин\Downloads\55fb8c304e1e3301f37db89f6aea9628.pn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4071934" y="4000504"/>
            <a:ext cx="1200573" cy="1127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611131265_33-p-svetlii-fon-dlya-delovoi-prezentatsii-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" y="0"/>
            <a:ext cx="9144024" cy="6858000"/>
          </a:xfrm>
          <a:prstGeom prst="rect">
            <a:avLst/>
          </a:prstGeom>
          <a:noFill/>
        </p:spPr>
      </p:pic>
      <p:pic>
        <p:nvPicPr>
          <p:cNvPr id="3" name="Picture 4" descr="https://avatanplus.com/files/resources/original/57f95a71a044e157a6094bf8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58" y="428604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Продолжите ряд живых существ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57224" y="1000108"/>
          <a:ext cx="7191405" cy="1460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8281"/>
                <a:gridCol w="1438281"/>
                <a:gridCol w="1438281"/>
                <a:gridCol w="1438281"/>
                <a:gridCol w="1438281"/>
              </a:tblGrid>
              <a:tr h="14604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214547" y="2786059"/>
          <a:ext cx="5072097" cy="3532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0699"/>
                <a:gridCol w="1690699"/>
                <a:gridCol w="1690699"/>
              </a:tblGrid>
              <a:tr h="11773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773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739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571736" y="3000372"/>
            <a:ext cx="928694" cy="78581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5929322" y="4143380"/>
            <a:ext cx="928694" cy="785818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C:\Users\Крапивин\Downloads\scale_1200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7686" y="5357826"/>
            <a:ext cx="851266" cy="928654"/>
          </a:xfrm>
          <a:prstGeom prst="rect">
            <a:avLst/>
          </a:prstGeom>
          <a:noFill/>
        </p:spPr>
      </p:pic>
      <p:pic>
        <p:nvPicPr>
          <p:cNvPr id="1027" name="Picture 3" descr="C:\Users\Крапивин\Downloads\pexels-photo-605077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flipH="1">
            <a:off x="4286248" y="3071810"/>
            <a:ext cx="1073400" cy="714330"/>
          </a:xfrm>
          <a:prstGeom prst="rect">
            <a:avLst/>
          </a:prstGeom>
          <a:noFill/>
        </p:spPr>
      </p:pic>
      <p:pic>
        <p:nvPicPr>
          <p:cNvPr id="1028" name="Picture 4" descr="C:\Users\Крапивин\Downloads\0_8229d_a62d6db9_orig - копия (2)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000760" y="2786058"/>
            <a:ext cx="714380" cy="1095535"/>
          </a:xfrm>
          <a:prstGeom prst="rect">
            <a:avLst/>
          </a:prstGeom>
          <a:noFill/>
        </p:spPr>
      </p:pic>
      <p:pic>
        <p:nvPicPr>
          <p:cNvPr id="1029" name="Picture 5" descr="C:\Users\Крапивин\Downloads\fox-50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 flipH="1">
            <a:off x="2214546" y="5286388"/>
            <a:ext cx="1530308" cy="861994"/>
          </a:xfrm>
          <a:prstGeom prst="rect">
            <a:avLst/>
          </a:prstGeom>
          <a:noFill/>
        </p:spPr>
      </p:pic>
      <p:pic>
        <p:nvPicPr>
          <p:cNvPr id="1030" name="Picture 6" descr="C:\Users\Крапивин\Downloads\RidaqGpBT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28860" y="4000504"/>
            <a:ext cx="1071571" cy="1000132"/>
          </a:xfrm>
          <a:prstGeom prst="rect">
            <a:avLst/>
          </a:prstGeom>
          <a:noFill/>
        </p:spPr>
      </p:pic>
      <p:pic>
        <p:nvPicPr>
          <p:cNvPr id="1031" name="Picture 7" descr="C:\Users\Крапивин\Downloads\hammer_PNG1122.pn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5715008" y="5357826"/>
            <a:ext cx="1505719" cy="714380"/>
          </a:xfrm>
          <a:prstGeom prst="rect">
            <a:avLst/>
          </a:prstGeom>
          <a:noFill/>
        </p:spPr>
      </p:pic>
      <p:pic>
        <p:nvPicPr>
          <p:cNvPr id="1032" name="Picture 8" descr="C:\Users\Крапивин\Downloads\55fb8c304e1e3301f37db89f6aea9628.pn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4071934" y="4000504"/>
            <a:ext cx="1200573" cy="1127101"/>
          </a:xfrm>
          <a:prstGeom prst="rect">
            <a:avLst/>
          </a:prstGeom>
          <a:noFill/>
        </p:spPr>
      </p:pic>
      <p:pic>
        <p:nvPicPr>
          <p:cNvPr id="2050" name="Picture 2" descr="C:\Users\Крапивин\Downloads\94c74d4d9813b279d26271e9ccfdb15f.pn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857224" y="1071546"/>
            <a:ext cx="1310156" cy="1357322"/>
          </a:xfrm>
          <a:prstGeom prst="rect">
            <a:avLst/>
          </a:prstGeom>
          <a:noFill/>
        </p:spPr>
      </p:pic>
      <p:pic>
        <p:nvPicPr>
          <p:cNvPr id="2051" name="Picture 3" descr="C:\Users\Крапивин\Downloads\clipart-fish-coral-reef-fish-19.pn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2428860" y="1428736"/>
            <a:ext cx="1197797" cy="623753"/>
          </a:xfrm>
          <a:prstGeom prst="rect">
            <a:avLst/>
          </a:prstGeom>
          <a:noFill/>
        </p:spPr>
      </p:pic>
      <p:pic>
        <p:nvPicPr>
          <p:cNvPr id="2053" name="Picture 5" descr="C:\Users\Крапивин\Downloads\Ko-Da.pn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3714744" y="1214422"/>
            <a:ext cx="1435272" cy="11334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ота\картинки для презентации\1611131265_33-p-svetlii-fon-dlya-delovoi-prezentatsii-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" y="0"/>
            <a:ext cx="9144024" cy="6858000"/>
          </a:xfrm>
          <a:prstGeom prst="rect">
            <a:avLst/>
          </a:prstGeom>
          <a:noFill/>
        </p:spPr>
      </p:pic>
      <p:pic>
        <p:nvPicPr>
          <p:cNvPr id="3" name="Picture 4" descr="https://avatanplus.com/files/resources/original/57f95a71a044e157a6094bf8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0" y="428604"/>
            <a:ext cx="91440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внимание!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8" descr="https://thumbs.dreamstime.com/b/%D0%BA%D0%BE%D0%BC%D0%BF%D1%8C%D1%8E%D1%82%D0%B5%D1%80-%D0%BC%D0%B8%D0%BB%D1%8B%D0%B9-581471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4857760"/>
            <a:ext cx="2058021" cy="185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202</Words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Крапивин</dc:creator>
  <cp:lastModifiedBy>Крапивин</cp:lastModifiedBy>
  <cp:revision>5</cp:revision>
  <dcterms:created xsi:type="dcterms:W3CDTF">2021-05-23T08:10:00Z</dcterms:created>
  <dcterms:modified xsi:type="dcterms:W3CDTF">2022-04-24T11:30:32Z</dcterms:modified>
</cp:coreProperties>
</file>