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  <p:sldMasterId id="2147483924" r:id="rId23"/>
  </p:sldMasterIdLst>
  <p:notesMasterIdLst>
    <p:notesMasterId r:id="rId48"/>
  </p:notesMasterIdLst>
  <p:sldIdLst>
    <p:sldId id="256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  <p:sldId id="280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5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8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25.wmf"/><Relationship Id="rId7" Type="http://schemas.openxmlformats.org/officeDocument/2006/relationships/image" Target="../media/image35.wmf"/><Relationship Id="rId2" Type="http://schemas.openxmlformats.org/officeDocument/2006/relationships/image" Target="../media/image23.wmf"/><Relationship Id="rId1" Type="http://schemas.openxmlformats.org/officeDocument/2006/relationships/image" Target="../media/image31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245D9-CE6B-4B7B-8692-917843EF367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9F694-8427-4A8B-81FE-EC6CF699A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531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EB7268F5-C723-46D3-9EEF-7B3BADF38996}" type="slidenum">
              <a:rPr lang="ru-RU" altLang="ru-RU">
                <a:solidFill>
                  <a:prstClr val="black"/>
                </a:solidFill>
                <a:latin typeface="Tahoma" pitchFamily="34" charset="0"/>
              </a:rPr>
              <a:pPr/>
              <a:t>2</a:t>
            </a:fld>
            <a:endParaRPr lang="ru-RU" altLang="ru-RU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AD91EF8B-2F77-42CB-A897-3ADED271F549}" type="slidenum">
              <a:rPr lang="ru-RU" altLang="ru-RU">
                <a:solidFill>
                  <a:prstClr val="black"/>
                </a:solidFill>
              </a:rPr>
              <a:pPr/>
              <a:t>19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7BDE944-F3AD-4F02-94CE-BC1569E7BE8B}" type="slidenum">
              <a:rPr lang="ru-RU" altLang="ru-RU" sz="1200">
                <a:solidFill>
                  <a:srgbClr val="40458C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altLang="ru-RU" sz="1200">
              <a:solidFill>
                <a:srgbClr val="40458C"/>
              </a:solidFill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Text Box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mtClean="0">
                <a:ea typeface="Microsoft YaHei" pitchFamily="34" charset="-122"/>
              </a:rPr>
              <a:t>Л.С. Атанасян «Геометрия 10-11»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mtClean="0"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A01DB9F3-8F70-42F9-A86F-FE455AE9C807}" type="slidenum">
              <a:rPr lang="ru-RU" altLang="ru-RU">
                <a:solidFill>
                  <a:prstClr val="black"/>
                </a:solidFill>
              </a:rPr>
              <a:pPr/>
              <a:t>20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4EA06FC-ACD4-49B6-AD83-93A330E19B5F}" type="slidenum">
              <a:rPr lang="ru-RU" altLang="ru-RU" sz="1200">
                <a:solidFill>
                  <a:srgbClr val="40458C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altLang="ru-RU" sz="1200">
              <a:solidFill>
                <a:srgbClr val="40458C"/>
              </a:solidFill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Text Box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mtClean="0">
                <a:ea typeface="Microsoft YaHei" pitchFamily="34" charset="-122"/>
              </a:rPr>
              <a:t>Л.С. Атанасян «Геометрия 10-11»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mtClean="0"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765D876B-7C14-4A19-9F29-E43CE3ED87B4}" type="slidenum">
              <a:rPr lang="ru-RU" altLang="ru-RU">
                <a:solidFill>
                  <a:prstClr val="black"/>
                </a:solidFill>
              </a:rPr>
              <a:pPr/>
              <a:t>21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38151999-5F0C-47EE-94EF-62B159110223}" type="slidenum">
              <a:rPr lang="ru-RU" altLang="ru-RU">
                <a:solidFill>
                  <a:prstClr val="black"/>
                </a:solidFill>
                <a:latin typeface="Tahoma" pitchFamily="34" charset="0"/>
              </a:rPr>
              <a:pPr/>
              <a:t>3</a:t>
            </a:fld>
            <a:endParaRPr lang="ru-RU" altLang="ru-RU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«Геометрия 7-9»  Л.С. Атанасян и др.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3C31F755-AFDD-40A8-8175-99A70CCDB8C4}" type="slidenum">
              <a:rPr lang="ru-RU" altLang="ru-RU">
                <a:solidFill>
                  <a:srgbClr val="000000"/>
                </a:solidFill>
                <a:latin typeface="Tahoma" pitchFamily="34" charset="0"/>
              </a:rPr>
              <a:pPr/>
              <a:t>6</a:t>
            </a:fld>
            <a:endParaRPr lang="ru-RU" altLang="ru-RU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1605D70C-48C4-41BA-8E9D-14217398D6D9}" type="slidenum">
              <a:rPr lang="ru-RU" altLang="ru-RU">
                <a:solidFill>
                  <a:srgbClr val="000000"/>
                </a:solidFill>
                <a:latin typeface="Tahoma" pitchFamily="34" charset="0"/>
              </a:rPr>
              <a:pPr/>
              <a:t>7</a:t>
            </a:fld>
            <a:endParaRPr lang="ru-RU" altLang="ru-RU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8081403C-592D-4542-B3FD-0F71ABE8D2D1}" type="slidenum">
              <a:rPr lang="ru-RU" altLang="ru-RU">
                <a:solidFill>
                  <a:srgbClr val="000000"/>
                </a:solidFill>
                <a:latin typeface="Tahoma" pitchFamily="34" charset="0"/>
              </a:rPr>
              <a:pPr/>
              <a:t>8</a:t>
            </a:fld>
            <a:endParaRPr lang="ru-RU" altLang="ru-RU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F9F837A6-A5CE-4B5A-8E05-6D75282D7B65}" type="slidenum">
              <a:rPr lang="ru-RU" altLang="ru-RU">
                <a:solidFill>
                  <a:srgbClr val="000000"/>
                </a:solidFill>
                <a:latin typeface="Tahoma" pitchFamily="34" charset="0"/>
              </a:rPr>
              <a:pPr/>
              <a:t>9</a:t>
            </a:fld>
            <a:endParaRPr lang="ru-RU" altLang="ru-RU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282ACD45-1F51-4F22-872D-1F3DBC7872D5}" type="slidenum">
              <a:rPr lang="ru-RU" altLang="ru-RU">
                <a:solidFill>
                  <a:prstClr val="black"/>
                </a:solidFill>
              </a:rPr>
              <a:pPr/>
              <a:t>17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0B4B8B93-225D-4297-BBF7-725C9347A78B}" type="slidenum">
              <a:rPr lang="ru-RU" altLang="ru-RU">
                <a:solidFill>
                  <a:prstClr val="black"/>
                </a:solidFill>
              </a:rPr>
              <a:pPr/>
              <a:t>18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7F28-3F60-4090-A0F2-E0CFF1AC1BD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FD98D9-D0DD-4F22-938F-30AA2AEC2C9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7F28-3F60-4090-A0F2-E0CFF1AC1BD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98D9-D0DD-4F22-938F-30AA2AEC2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0357-0EB7-4F79-846C-500B574AEA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FC6D-DE17-4F30-81F5-CC60FDBF8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32439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14CD-F320-48B1-9B24-F3B473D167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F483-5827-4F0F-88DB-844839BA82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19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4677E-E3A7-4037-9E93-29B9D4BDAE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A0B5-1C90-48E0-AE22-4012F1E7D4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63928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6E6B-F980-49EB-8D61-693B6EF9A8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4D58-431A-4B80-B1F2-152EB8768F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25955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0DD0-234B-4EF9-81F2-23D2B15E3A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EE4D-01E5-4396-B824-18C45EFB41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966488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20B2-D0BE-49E6-AEBA-D8AE1E3AA6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5B9E-7BF3-43BF-889A-2DAAF9C6B4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28068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3AFCD-581E-429D-917A-9208C9BAF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97F4-C45C-4333-983A-BB5844A151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06979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D4DC4-8441-4E80-A62A-949F698798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1852-B0FB-4AC0-A4F6-F499B7BEE1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05512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FEBA0-EC54-4689-BD46-9D164D64FB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31CA-8B48-4043-BCFC-CCDD385386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01128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BB45-E075-4582-869F-5398DD39E1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B59CA-51DA-419A-A239-2AE14AB470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034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7F28-3F60-4090-A0F2-E0CFF1AC1BD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98D9-D0DD-4F22-938F-30AA2AEC2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6C36-90A2-4581-8C28-1569F1796D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7613-4805-42D9-AB51-B5E66EC41E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56756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0357-0EB7-4F79-846C-500B574AEA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FC6D-DE17-4F30-81F5-CC60FDBF8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57701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14CD-F320-48B1-9B24-F3B473D167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F483-5827-4F0F-88DB-844839BA82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717151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4677E-E3A7-4037-9E93-29B9D4BDAE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A0B5-1C90-48E0-AE22-4012F1E7D4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324546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6E6B-F980-49EB-8D61-693B6EF9A8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4D58-431A-4B80-B1F2-152EB8768F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507477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0DD0-234B-4EF9-81F2-23D2B15E3A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EE4D-01E5-4396-B824-18C45EFB41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75252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20B2-D0BE-49E6-AEBA-D8AE1E3AA6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5B9E-7BF3-43BF-889A-2DAAF9C6B4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86395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3AFCD-581E-429D-917A-9208C9BAF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97F4-C45C-4333-983A-BB5844A151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038811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D4DC4-8441-4E80-A62A-949F698798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1852-B0FB-4AC0-A4F6-F499B7BEE1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71358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FEBA0-EC54-4689-BD46-9D164D64FB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31CA-8B48-4043-BCFC-CCDD385386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8179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0357-0EB7-4F79-846C-500B574AEA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FC6D-DE17-4F30-81F5-CC60FDBF8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75706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BB45-E075-4582-869F-5398DD39E1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B59CA-51DA-419A-A239-2AE14AB470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55597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6C36-90A2-4581-8C28-1569F1796D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7613-4805-42D9-AB51-B5E66EC41E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50374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0357-0EB7-4F79-846C-500B574AEA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FC6D-DE17-4F30-81F5-CC60FDBF8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63294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14CD-F320-48B1-9B24-F3B473D167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F483-5827-4F0F-88DB-844839BA82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651536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4677E-E3A7-4037-9E93-29B9D4BDAE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A0B5-1C90-48E0-AE22-4012F1E7D4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88924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6E6B-F980-49EB-8D61-693B6EF9A8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4D58-431A-4B80-B1F2-152EB8768F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35434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0DD0-234B-4EF9-81F2-23D2B15E3A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EE4D-01E5-4396-B824-18C45EFB41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32589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20B2-D0BE-49E6-AEBA-D8AE1E3AA6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5B9E-7BF3-43BF-889A-2DAAF9C6B4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617347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3AFCD-581E-429D-917A-9208C9BAF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97F4-C45C-4333-983A-BB5844A151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43898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D4DC4-8441-4E80-A62A-949F698798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1852-B0FB-4AC0-A4F6-F499B7BEE1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9067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14CD-F320-48B1-9B24-F3B473D167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F483-5827-4F0F-88DB-844839BA82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318503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FEBA0-EC54-4689-BD46-9D164D64FB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31CA-8B48-4043-BCFC-CCDD385386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791600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BB45-E075-4582-869F-5398DD39E1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B59CA-51DA-419A-A239-2AE14AB470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6472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6C36-90A2-4581-8C28-1569F1796D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7613-4805-42D9-AB51-B5E66EC41E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426235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0357-0EB7-4F79-846C-500B574AEA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FC6D-DE17-4F30-81F5-CC60FDBF8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76731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14CD-F320-48B1-9B24-F3B473D167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F483-5827-4F0F-88DB-844839BA82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545277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4677E-E3A7-4037-9E93-29B9D4BDAE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A0B5-1C90-48E0-AE22-4012F1E7D4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155482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6E6B-F980-49EB-8D61-693B6EF9A8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4D58-431A-4B80-B1F2-152EB8768F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116508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0DD0-234B-4EF9-81F2-23D2B15E3A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EE4D-01E5-4396-B824-18C45EFB41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87071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20B2-D0BE-49E6-AEBA-D8AE1E3AA6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5B9E-7BF3-43BF-889A-2DAAF9C6B4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64000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3AFCD-581E-429D-917A-9208C9BAF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97F4-C45C-4333-983A-BB5844A151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4813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4677E-E3A7-4037-9E93-29B9D4BDAE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A0B5-1C90-48E0-AE22-4012F1E7D4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280937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D4DC4-8441-4E80-A62A-949F698798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1852-B0FB-4AC0-A4F6-F499B7BEE1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742583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FEBA0-EC54-4689-BD46-9D164D64FB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31CA-8B48-4043-BCFC-CCDD385386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307411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BB45-E075-4582-869F-5398DD39E1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B59CA-51DA-419A-A239-2AE14AB470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844012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6C36-90A2-4581-8C28-1569F1796D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7613-4805-42D9-AB51-B5E66EC41E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150620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0357-0EB7-4F79-846C-500B574AEA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FC6D-DE17-4F30-81F5-CC60FDBF8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811758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14CD-F320-48B1-9B24-F3B473D167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F483-5827-4F0F-88DB-844839BA82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901597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4677E-E3A7-4037-9E93-29B9D4BDAE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A0B5-1C90-48E0-AE22-4012F1E7D4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011267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6E6B-F980-49EB-8D61-693B6EF9A8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4D58-431A-4B80-B1F2-152EB8768F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938153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0DD0-234B-4EF9-81F2-23D2B15E3A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EE4D-01E5-4396-B824-18C45EFB41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980793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20B2-D0BE-49E6-AEBA-D8AE1E3AA6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5B9E-7BF3-43BF-889A-2DAAF9C6B4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9640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6E6B-F980-49EB-8D61-693B6EF9A8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4D58-431A-4B80-B1F2-152EB8768F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430546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3AFCD-581E-429D-917A-9208C9BAF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97F4-C45C-4333-983A-BB5844A151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085088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D4DC4-8441-4E80-A62A-949F698798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1852-B0FB-4AC0-A4F6-F499B7BEE1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104812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FEBA0-EC54-4689-BD46-9D164D64FB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31CA-8B48-4043-BCFC-CCDD385386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936134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BB45-E075-4582-869F-5398DD39E1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B59CA-51DA-419A-A239-2AE14AB470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573050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6C36-90A2-4581-8C28-1569F1796D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7613-4805-42D9-AB51-B5E66EC41E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400136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0357-0EB7-4F79-846C-500B574AEA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FC6D-DE17-4F30-81F5-CC60FDBF8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884485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14CD-F320-48B1-9B24-F3B473D167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F483-5827-4F0F-88DB-844839BA82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80825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4677E-E3A7-4037-9E93-29B9D4BDAE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A0B5-1C90-48E0-AE22-4012F1E7D4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357522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6E6B-F980-49EB-8D61-693B6EF9A8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4D58-431A-4B80-B1F2-152EB8768F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921116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0DD0-234B-4EF9-81F2-23D2B15E3A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EE4D-01E5-4396-B824-18C45EFB41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404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0DD0-234B-4EF9-81F2-23D2B15E3A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EE4D-01E5-4396-B824-18C45EFB41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980172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20B2-D0BE-49E6-AEBA-D8AE1E3AA6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5B9E-7BF3-43BF-889A-2DAAF9C6B4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134295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3AFCD-581E-429D-917A-9208C9BAF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97F4-C45C-4333-983A-BB5844A151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075838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D4DC4-8441-4E80-A62A-949F698798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1852-B0FB-4AC0-A4F6-F499B7BEE1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606761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FEBA0-EC54-4689-BD46-9D164D64FB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31CA-8B48-4043-BCFC-CCDD385386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192993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BB45-E075-4582-869F-5398DD39E1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B59CA-51DA-419A-A239-2AE14AB470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62519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6C36-90A2-4581-8C28-1569F1796D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7613-4805-42D9-AB51-B5E66EC41E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419030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0357-0EB7-4F79-846C-500B574AEA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FC6D-DE17-4F30-81F5-CC60FDBF8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772869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14CD-F320-48B1-9B24-F3B473D167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F483-5827-4F0F-88DB-844839BA82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404670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4677E-E3A7-4037-9E93-29B9D4BDAE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A0B5-1C90-48E0-AE22-4012F1E7D4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800663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6E6B-F980-49EB-8D61-693B6EF9A8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4D58-431A-4B80-B1F2-152EB8768F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7652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20B2-D0BE-49E6-AEBA-D8AE1E3AA6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5B9E-7BF3-43BF-889A-2DAAF9C6B4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934100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0DD0-234B-4EF9-81F2-23D2B15E3A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EE4D-01E5-4396-B824-18C45EFB41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93630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20B2-D0BE-49E6-AEBA-D8AE1E3AA6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5B9E-7BF3-43BF-889A-2DAAF9C6B4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170123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3AFCD-581E-429D-917A-9208C9BAF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97F4-C45C-4333-983A-BB5844A151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134358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D4DC4-8441-4E80-A62A-949F698798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1852-B0FB-4AC0-A4F6-F499B7BEE1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08952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FEBA0-EC54-4689-BD46-9D164D64FB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31CA-8B48-4043-BCFC-CCDD385386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216443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BB45-E075-4582-869F-5398DD39E1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B59CA-51DA-419A-A239-2AE14AB470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610673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6C36-90A2-4581-8C28-1569F1796D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7613-4805-42D9-AB51-B5E66EC41E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020595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0357-0EB7-4F79-846C-500B574AEA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FC6D-DE17-4F30-81F5-CC60FDBF8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823921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14CD-F320-48B1-9B24-F3B473D167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F483-5827-4F0F-88DB-844839BA82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255603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4677E-E3A7-4037-9E93-29B9D4BDAE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A0B5-1C90-48E0-AE22-4012F1E7D4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8493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3AFCD-581E-429D-917A-9208C9BAF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97F4-C45C-4333-983A-BB5844A151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939937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6E6B-F980-49EB-8D61-693B6EF9A8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4D58-431A-4B80-B1F2-152EB8768F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125325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0DD0-234B-4EF9-81F2-23D2B15E3A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EE4D-01E5-4396-B824-18C45EFB41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69714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20B2-D0BE-49E6-AEBA-D8AE1E3AA6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5B9E-7BF3-43BF-889A-2DAAF9C6B4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012512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3AFCD-581E-429D-917A-9208C9BAF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97F4-C45C-4333-983A-BB5844A151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058249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D4DC4-8441-4E80-A62A-949F698798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1852-B0FB-4AC0-A4F6-F499B7BEE1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293516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FEBA0-EC54-4689-BD46-9D164D64FB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31CA-8B48-4043-BCFC-CCDD385386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85509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BB45-E075-4582-869F-5398DD39E1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B59CA-51DA-419A-A239-2AE14AB470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946982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6C36-90A2-4581-8C28-1569F1796D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7613-4805-42D9-AB51-B5E66EC41E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922006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0357-0EB7-4F79-846C-500B574AEA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FC6D-DE17-4F30-81F5-CC60FDBF8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932092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14CD-F320-48B1-9B24-F3B473D167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F483-5827-4F0F-88DB-844839BA82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5013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D4DC4-8441-4E80-A62A-949F698798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1852-B0FB-4AC0-A4F6-F499B7BEE1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866414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4677E-E3A7-4037-9E93-29B9D4BDAE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A0B5-1C90-48E0-AE22-4012F1E7D4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844411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6E6B-F980-49EB-8D61-693B6EF9A8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4D58-431A-4B80-B1F2-152EB8768F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685051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0DD0-234B-4EF9-81F2-23D2B15E3A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EE4D-01E5-4396-B824-18C45EFB41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375767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20B2-D0BE-49E6-AEBA-D8AE1E3AA6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5B9E-7BF3-43BF-889A-2DAAF9C6B4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791271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3AFCD-581E-429D-917A-9208C9BAF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97F4-C45C-4333-983A-BB5844A151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664984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D4DC4-8441-4E80-A62A-949F698798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1852-B0FB-4AC0-A4F6-F499B7BEE1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68300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FEBA0-EC54-4689-BD46-9D164D64FB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31CA-8B48-4043-BCFC-CCDD385386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410864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BB45-E075-4582-869F-5398DD39E1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B59CA-51DA-419A-A239-2AE14AB470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979202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6C36-90A2-4581-8C28-1569F1796D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7613-4805-42D9-AB51-B5E66EC41E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812551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0357-0EB7-4F79-846C-500B574AEA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FC6D-DE17-4F30-81F5-CC60FDBF8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620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7F28-3F60-4090-A0F2-E0CFF1AC1BD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98D9-D0DD-4F22-938F-30AA2AEC2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FEBA0-EC54-4689-BD46-9D164D64FB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31CA-8B48-4043-BCFC-CCDD385386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013699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14CD-F320-48B1-9B24-F3B473D167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F483-5827-4F0F-88DB-844839BA82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587503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4677E-E3A7-4037-9E93-29B9D4BDAE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A0B5-1C90-48E0-AE22-4012F1E7D4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706095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6E6B-F980-49EB-8D61-693B6EF9A8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4D58-431A-4B80-B1F2-152EB8768F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407054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0DD0-234B-4EF9-81F2-23D2B15E3A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EE4D-01E5-4396-B824-18C45EFB41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423979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20B2-D0BE-49E6-AEBA-D8AE1E3AA6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5B9E-7BF3-43BF-889A-2DAAF9C6B4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898063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3AFCD-581E-429D-917A-9208C9BAF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97F4-C45C-4333-983A-BB5844A151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779955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D4DC4-8441-4E80-A62A-949F698798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1852-B0FB-4AC0-A4F6-F499B7BEE1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601105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FEBA0-EC54-4689-BD46-9D164D64FB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31CA-8B48-4043-BCFC-CCDD385386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111923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BB45-E075-4582-869F-5398DD39E1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B59CA-51DA-419A-A239-2AE14AB470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696016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6C36-90A2-4581-8C28-1569F1796D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7613-4805-42D9-AB51-B5E66EC41E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0013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BB45-E075-4582-869F-5398DD39E1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B59CA-51DA-419A-A239-2AE14AB470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938880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0357-0EB7-4F79-846C-500B574AEA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FC6D-DE17-4F30-81F5-CC60FDBF8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714243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14CD-F320-48B1-9B24-F3B473D167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F483-5827-4F0F-88DB-844839BA82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860486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4677E-E3A7-4037-9E93-29B9D4BDAE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A0B5-1C90-48E0-AE22-4012F1E7D4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412063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6E6B-F980-49EB-8D61-693B6EF9A8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4D58-431A-4B80-B1F2-152EB8768F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320519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0DD0-234B-4EF9-81F2-23D2B15E3A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EE4D-01E5-4396-B824-18C45EFB41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529871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20B2-D0BE-49E6-AEBA-D8AE1E3AA6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5B9E-7BF3-43BF-889A-2DAAF9C6B4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05230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3AFCD-581E-429D-917A-9208C9BAF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97F4-C45C-4333-983A-BB5844A151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971335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D4DC4-8441-4E80-A62A-949F698798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1852-B0FB-4AC0-A4F6-F499B7BEE1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825503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FEBA0-EC54-4689-BD46-9D164D64FB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31CA-8B48-4043-BCFC-CCDD385386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195453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BB45-E075-4582-869F-5398DD39E1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B59CA-51DA-419A-A239-2AE14AB470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3536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6C36-90A2-4581-8C28-1569F1796D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7613-4805-42D9-AB51-B5E66EC41E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503975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6C36-90A2-4581-8C28-1569F1796D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7613-4805-42D9-AB51-B5E66EC41E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303925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0357-0EB7-4F79-846C-500B574AEA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FC6D-DE17-4F30-81F5-CC60FDBF8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682821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14CD-F320-48B1-9B24-F3B473D167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F483-5827-4F0F-88DB-844839BA82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729279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4677E-E3A7-4037-9E93-29B9D4BDAE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A0B5-1C90-48E0-AE22-4012F1E7D4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821171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6E6B-F980-49EB-8D61-693B6EF9A8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4D58-431A-4B80-B1F2-152EB8768F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423445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0DD0-234B-4EF9-81F2-23D2B15E3A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EE4D-01E5-4396-B824-18C45EFB41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220073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20B2-D0BE-49E6-AEBA-D8AE1E3AA6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5B9E-7BF3-43BF-889A-2DAAF9C6B4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395190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3AFCD-581E-429D-917A-9208C9BAF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97F4-C45C-4333-983A-BB5844A151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466677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D4DC4-8441-4E80-A62A-949F698798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1852-B0FB-4AC0-A4F6-F499B7BEE1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873075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FEBA0-EC54-4689-BD46-9D164D64FB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31CA-8B48-4043-BCFC-CCDD385386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0160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0357-0EB7-4F79-846C-500B574AEA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FC6D-DE17-4F30-81F5-CC60FDBF8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26928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BB45-E075-4582-869F-5398DD39E1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B59CA-51DA-419A-A239-2AE14AB470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811738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6C36-90A2-4581-8C28-1569F1796D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7613-4805-42D9-AB51-B5E66EC41E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369314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0357-0EB7-4F79-846C-500B574AEA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FC6D-DE17-4F30-81F5-CC60FDBF8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2078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14CD-F320-48B1-9B24-F3B473D167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F483-5827-4F0F-88DB-844839BA82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504344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4677E-E3A7-4037-9E93-29B9D4BDAE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A0B5-1C90-48E0-AE22-4012F1E7D4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1110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6E6B-F980-49EB-8D61-693B6EF9A8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4D58-431A-4B80-B1F2-152EB8768F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200501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0DD0-234B-4EF9-81F2-23D2B15E3A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EE4D-01E5-4396-B824-18C45EFB41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150600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20B2-D0BE-49E6-AEBA-D8AE1E3AA6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5B9E-7BF3-43BF-889A-2DAAF9C6B4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341834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3AFCD-581E-429D-917A-9208C9BAF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97F4-C45C-4333-983A-BB5844A151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667898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D4DC4-8441-4E80-A62A-949F698798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1852-B0FB-4AC0-A4F6-F499B7BEE1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7699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14CD-F320-48B1-9B24-F3B473D167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F483-5827-4F0F-88DB-844839BA82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104920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FEBA0-EC54-4689-BD46-9D164D64FB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31CA-8B48-4043-BCFC-CCDD385386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406932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BB45-E075-4582-869F-5398DD39E1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B59CA-51DA-419A-A239-2AE14AB470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752654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6C36-90A2-4581-8C28-1569F1796D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7613-4805-42D9-AB51-B5E66EC41E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235697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0357-0EB7-4F79-846C-500B574AEA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FC6D-DE17-4F30-81F5-CC60FDBF8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811263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14CD-F320-48B1-9B24-F3B473D167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F483-5827-4F0F-88DB-844839BA82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213853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4677E-E3A7-4037-9E93-29B9D4BDAE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A0B5-1C90-48E0-AE22-4012F1E7D4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244021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6E6B-F980-49EB-8D61-693B6EF9A8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4D58-431A-4B80-B1F2-152EB8768F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326488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0DD0-234B-4EF9-81F2-23D2B15E3A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EE4D-01E5-4396-B824-18C45EFB41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223108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20B2-D0BE-49E6-AEBA-D8AE1E3AA6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5B9E-7BF3-43BF-889A-2DAAF9C6B4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284668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3AFCD-581E-429D-917A-9208C9BAF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97F4-C45C-4333-983A-BB5844A151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9550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4677E-E3A7-4037-9E93-29B9D4BDAE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A0B5-1C90-48E0-AE22-4012F1E7D4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064855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D4DC4-8441-4E80-A62A-949F698798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1852-B0FB-4AC0-A4F6-F499B7BEE1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207158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FEBA0-EC54-4689-BD46-9D164D64FB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31CA-8B48-4043-BCFC-CCDD385386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167434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BB45-E075-4582-869F-5398DD39E1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B59CA-51DA-419A-A239-2AE14AB470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757879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6C36-90A2-4581-8C28-1569F1796D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7613-4805-42D9-AB51-B5E66EC41E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6102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6E6B-F980-49EB-8D61-693B6EF9A8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4D58-431A-4B80-B1F2-152EB8768F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14683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0DD0-234B-4EF9-81F2-23D2B15E3A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EE4D-01E5-4396-B824-18C45EFB41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5804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20B2-D0BE-49E6-AEBA-D8AE1E3AA6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5B9E-7BF3-43BF-889A-2DAAF9C6B4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4304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3AFCD-581E-429D-917A-9208C9BAF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97F4-C45C-4333-983A-BB5844A151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463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7F28-3F60-4090-A0F2-E0CFF1AC1BD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98D9-D0DD-4F22-938F-30AA2AEC2C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D4DC4-8441-4E80-A62A-949F698798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1852-B0FB-4AC0-A4F6-F499B7BEE1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52558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FEBA0-EC54-4689-BD46-9D164D64FB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31CA-8B48-4043-BCFC-CCDD385386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806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BB45-E075-4582-869F-5398DD39E1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B59CA-51DA-419A-A239-2AE14AB470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9915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6C36-90A2-4581-8C28-1569F1796D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7613-4805-42D9-AB51-B5E66EC41E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3230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0357-0EB7-4F79-846C-500B574AEA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FC6D-DE17-4F30-81F5-CC60FDBF8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17452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14CD-F320-48B1-9B24-F3B473D167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F483-5827-4F0F-88DB-844839BA82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0133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4677E-E3A7-4037-9E93-29B9D4BDAE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A0B5-1C90-48E0-AE22-4012F1E7D4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18771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6E6B-F980-49EB-8D61-693B6EF9A8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4D58-431A-4B80-B1F2-152EB8768F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8637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0DD0-234B-4EF9-81F2-23D2B15E3A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EE4D-01E5-4396-B824-18C45EFB41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01782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20B2-D0BE-49E6-AEBA-D8AE1E3AA6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5B9E-7BF3-43BF-889A-2DAAF9C6B4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585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7F28-3F60-4090-A0F2-E0CFF1AC1BD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98D9-D0DD-4F22-938F-30AA2AEC2C9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3AFCD-581E-429D-917A-9208C9BAF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97F4-C45C-4333-983A-BB5844A151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98307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D4DC4-8441-4E80-A62A-949F698798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1852-B0FB-4AC0-A4F6-F499B7BEE1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20569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FEBA0-EC54-4689-BD46-9D164D64FB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31CA-8B48-4043-BCFC-CCDD385386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89542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BB45-E075-4582-869F-5398DD39E1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B59CA-51DA-419A-A239-2AE14AB470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3261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6C36-90A2-4581-8C28-1569F1796D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7613-4805-42D9-AB51-B5E66EC41E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98572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0357-0EB7-4F79-846C-500B574AEA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FC6D-DE17-4F30-81F5-CC60FDBF8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72910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14CD-F320-48B1-9B24-F3B473D167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F483-5827-4F0F-88DB-844839BA82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72502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4677E-E3A7-4037-9E93-29B9D4BDAE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A0B5-1C90-48E0-AE22-4012F1E7D4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8847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6E6B-F980-49EB-8D61-693B6EF9A8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4D58-431A-4B80-B1F2-152EB8768F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86661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0DD0-234B-4EF9-81F2-23D2B15E3A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EE4D-01E5-4396-B824-18C45EFB41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935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7F28-3F60-4090-A0F2-E0CFF1AC1BD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98D9-D0DD-4F22-938F-30AA2AEC2C9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20B2-D0BE-49E6-AEBA-D8AE1E3AA6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5B9E-7BF3-43BF-889A-2DAAF9C6B4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15765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3AFCD-581E-429D-917A-9208C9BAF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97F4-C45C-4333-983A-BB5844A151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59535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D4DC4-8441-4E80-A62A-949F698798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1852-B0FB-4AC0-A4F6-F499B7BEE1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69219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FEBA0-EC54-4689-BD46-9D164D64FB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31CA-8B48-4043-BCFC-CCDD385386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81157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BB45-E075-4582-869F-5398DD39E1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B59CA-51DA-419A-A239-2AE14AB470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50848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6C36-90A2-4581-8C28-1569F1796D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7613-4805-42D9-AB51-B5E66EC41E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87046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0357-0EB7-4F79-846C-500B574AEA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FC6D-DE17-4F30-81F5-CC60FDBF8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87585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14CD-F320-48B1-9B24-F3B473D167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F483-5827-4F0F-88DB-844839BA82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51938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4677E-E3A7-4037-9E93-29B9D4BDAE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A0B5-1C90-48E0-AE22-4012F1E7D4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41016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6E6B-F980-49EB-8D61-693B6EF9A8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4D58-431A-4B80-B1F2-152EB8768F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280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7F28-3F60-4090-A0F2-E0CFF1AC1BD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98D9-D0DD-4F22-938F-30AA2AEC2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0DD0-234B-4EF9-81F2-23D2B15E3A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EE4D-01E5-4396-B824-18C45EFB41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22964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20B2-D0BE-49E6-AEBA-D8AE1E3AA6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5B9E-7BF3-43BF-889A-2DAAF9C6B4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56622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3AFCD-581E-429D-917A-9208C9BAF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97F4-C45C-4333-983A-BB5844A151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46147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D4DC4-8441-4E80-A62A-949F698798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1852-B0FB-4AC0-A4F6-F499B7BEE1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34563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FEBA0-EC54-4689-BD46-9D164D64FB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31CA-8B48-4043-BCFC-CCDD385386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74276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BB45-E075-4582-869F-5398DD39E1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B59CA-51DA-419A-A239-2AE14AB470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28025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6C36-90A2-4581-8C28-1569F1796D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7613-4805-42D9-AB51-B5E66EC41E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76684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0357-0EB7-4F79-846C-500B574AEA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FC6D-DE17-4F30-81F5-CC60FDBF8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06910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14CD-F320-48B1-9B24-F3B473D167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F483-5827-4F0F-88DB-844839BA82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93983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4677E-E3A7-4037-9E93-29B9D4BDAE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A0B5-1C90-48E0-AE22-4012F1E7D4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550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7F28-3F60-4090-A0F2-E0CFF1AC1BD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98D9-D0DD-4F22-938F-30AA2AEC2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6E6B-F980-49EB-8D61-693B6EF9A8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4D58-431A-4B80-B1F2-152EB8768F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69281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0DD0-234B-4EF9-81F2-23D2B15E3A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EE4D-01E5-4396-B824-18C45EFB41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06705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20B2-D0BE-49E6-AEBA-D8AE1E3AA6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5B9E-7BF3-43BF-889A-2DAAF9C6B4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85144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3AFCD-581E-429D-917A-9208C9BAF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97F4-C45C-4333-983A-BB5844A151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74013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D4DC4-8441-4E80-A62A-949F698798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1852-B0FB-4AC0-A4F6-F499B7BEE1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72352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FEBA0-EC54-4689-BD46-9D164D64FB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31CA-8B48-4043-BCFC-CCDD385386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02221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BB45-E075-4582-869F-5398DD39E1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B59CA-51DA-419A-A239-2AE14AB470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53030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6C36-90A2-4581-8C28-1569F1796D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7613-4805-42D9-AB51-B5E66EC41E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27977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0357-0EB7-4F79-846C-500B574AEA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FC6D-DE17-4F30-81F5-CC60FDBF8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57597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14CD-F320-48B1-9B24-F3B473D167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F483-5827-4F0F-88DB-844839BA82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998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7F28-3F60-4090-A0F2-E0CFF1AC1BD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98D9-D0DD-4F22-938F-30AA2AEC2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4677E-E3A7-4037-9E93-29B9D4BDAE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A0B5-1C90-48E0-AE22-4012F1E7D4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25184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6E6B-F980-49EB-8D61-693B6EF9A8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4D58-431A-4B80-B1F2-152EB8768F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75382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0DD0-234B-4EF9-81F2-23D2B15E3A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EE4D-01E5-4396-B824-18C45EFB41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29083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20B2-D0BE-49E6-AEBA-D8AE1E3AA6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5B9E-7BF3-43BF-889A-2DAAF9C6B4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95500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3AFCD-581E-429D-917A-9208C9BAF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97F4-C45C-4333-983A-BB5844A151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24077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D4DC4-8441-4E80-A62A-949F698798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1852-B0FB-4AC0-A4F6-F499B7BEE1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58651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FEBA0-EC54-4689-BD46-9D164D64FB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31CA-8B48-4043-BCFC-CCDD385386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17485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BB45-E075-4582-869F-5398DD39E1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B59CA-51DA-419A-A239-2AE14AB470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4741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6C36-90A2-4581-8C28-1569F1796D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7613-4805-42D9-AB51-B5E66EC41E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08093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0357-0EB7-4F79-846C-500B574AEA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FC6D-DE17-4F30-81F5-CC60FDBF8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914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7F28-3F60-4090-A0F2-E0CFF1AC1BD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98D9-D0DD-4F22-938F-30AA2AEC2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14CD-F320-48B1-9B24-F3B473D167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F483-5827-4F0F-88DB-844839BA82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43665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4677E-E3A7-4037-9E93-29B9D4BDAE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A0B5-1C90-48E0-AE22-4012F1E7D4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93709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6E6B-F980-49EB-8D61-693B6EF9A8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4D58-431A-4B80-B1F2-152EB8768F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57701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0DD0-234B-4EF9-81F2-23D2B15E3A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EE4D-01E5-4396-B824-18C45EFB41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97508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20B2-D0BE-49E6-AEBA-D8AE1E3AA6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5B9E-7BF3-43BF-889A-2DAAF9C6B4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52391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3AFCD-581E-429D-917A-9208C9BAF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97F4-C45C-4333-983A-BB5844A151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73305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D4DC4-8441-4E80-A62A-949F698798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1852-B0FB-4AC0-A4F6-F499B7BEE1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81425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FEBA0-EC54-4689-BD46-9D164D64FB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31CA-8B48-4043-BCFC-CCDD385386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13852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BB45-E075-4582-869F-5398DD39E1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B59CA-51DA-419A-A239-2AE14AB470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91192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6C36-90A2-4581-8C28-1569F1796D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7613-4805-42D9-AB51-B5E66EC41E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9011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8FB7F28-3F60-4090-A0F2-E0CFF1AC1BD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BFD98D9-D0DD-4F22-938F-30AA2AEC2C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3E8725-13D4-41AE-B94F-9D7DEC37C4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367C0B-7FDB-4AA4-982B-7B98031A090E}" type="slidenum">
              <a:rPr lang="ru-RU" alt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54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3E8725-13D4-41AE-B94F-9D7DEC37C4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367C0B-7FDB-4AA4-982B-7B98031A090E}" type="slidenum">
              <a:rPr lang="ru-RU" alt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67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3E8725-13D4-41AE-B94F-9D7DEC37C4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367C0B-7FDB-4AA4-982B-7B98031A090E}" type="slidenum">
              <a:rPr lang="ru-RU" alt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93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3E8725-13D4-41AE-B94F-9D7DEC37C4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367C0B-7FDB-4AA4-982B-7B98031A090E}" type="slidenum">
              <a:rPr lang="ru-RU" alt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5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3E8725-13D4-41AE-B94F-9D7DEC37C4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367C0B-7FDB-4AA4-982B-7B98031A090E}" type="slidenum">
              <a:rPr lang="ru-RU" alt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6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3E8725-13D4-41AE-B94F-9D7DEC37C4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367C0B-7FDB-4AA4-982B-7B98031A090E}" type="slidenum">
              <a:rPr lang="ru-RU" alt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12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3E8725-13D4-41AE-B94F-9D7DEC37C4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367C0B-7FDB-4AA4-982B-7B98031A090E}" type="slidenum">
              <a:rPr lang="ru-RU" alt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9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3E8725-13D4-41AE-B94F-9D7DEC37C4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367C0B-7FDB-4AA4-982B-7B98031A090E}" type="slidenum">
              <a:rPr lang="ru-RU" alt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58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3E8725-13D4-41AE-B94F-9D7DEC37C4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367C0B-7FDB-4AA4-982B-7B98031A090E}" type="slidenum">
              <a:rPr lang="ru-RU" alt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37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3E8725-13D4-41AE-B94F-9D7DEC37C4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367C0B-7FDB-4AA4-982B-7B98031A090E}" type="slidenum">
              <a:rPr lang="ru-RU" alt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8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3E8725-13D4-41AE-B94F-9D7DEC37C4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367C0B-7FDB-4AA4-982B-7B98031A090E}" type="slidenum">
              <a:rPr lang="ru-RU" alt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63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3E8725-13D4-41AE-B94F-9D7DEC37C4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367C0B-7FDB-4AA4-982B-7B98031A090E}" type="slidenum">
              <a:rPr lang="ru-RU" alt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7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3E8725-13D4-41AE-B94F-9D7DEC37C4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367C0B-7FDB-4AA4-982B-7B98031A090E}" type="slidenum">
              <a:rPr lang="ru-RU" alt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9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3E8725-13D4-41AE-B94F-9D7DEC37C4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367C0B-7FDB-4AA4-982B-7B98031A090E}" type="slidenum">
              <a:rPr lang="ru-RU" alt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1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3E8725-13D4-41AE-B94F-9D7DEC37C4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367C0B-7FDB-4AA4-982B-7B98031A090E}" type="slidenum">
              <a:rPr lang="ru-RU" alt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37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3E8725-13D4-41AE-B94F-9D7DEC37C4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367C0B-7FDB-4AA4-982B-7B98031A090E}" type="slidenum">
              <a:rPr lang="ru-RU" alt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49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3E8725-13D4-41AE-B94F-9D7DEC37C4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367C0B-7FDB-4AA4-982B-7B98031A090E}" type="slidenum">
              <a:rPr lang="ru-RU" alt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25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3E8725-13D4-41AE-B94F-9D7DEC37C4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367C0B-7FDB-4AA4-982B-7B98031A090E}" type="slidenum">
              <a:rPr lang="ru-RU" alt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64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3E8725-13D4-41AE-B94F-9D7DEC37C4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367C0B-7FDB-4AA4-982B-7B98031A090E}" type="slidenum">
              <a:rPr lang="ru-RU" alt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2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3E8725-13D4-41AE-B94F-9D7DEC37C4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367C0B-7FDB-4AA4-982B-7B98031A090E}" type="slidenum">
              <a:rPr lang="ru-RU" alt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9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3E8725-13D4-41AE-B94F-9D7DEC37C4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367C0B-7FDB-4AA4-982B-7B98031A090E}" type="slidenum">
              <a:rPr lang="ru-RU" alt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62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3E8725-13D4-41AE-B94F-9D7DEC37C4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367C0B-7FDB-4AA4-982B-7B98031A090E}" type="slidenum">
              <a:rPr lang="ru-RU" alt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3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13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15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5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6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161.xml"/><Relationship Id="rId16" Type="http://schemas.openxmlformats.org/officeDocument/2006/relationships/image" Target="../media/image35.wmf"/><Relationship Id="rId20" Type="http://schemas.openxmlformats.org/officeDocument/2006/relationships/image" Target="../media/image3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18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3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19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oleObject" Target="../embeddings/oleObject44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6.wmf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0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0.bin"/><Relationship Id="rId11" Type="http://schemas.openxmlformats.org/officeDocument/2006/relationships/oleObject" Target="../embeddings/oleObject43.bin"/><Relationship Id="rId5" Type="http://schemas.openxmlformats.org/officeDocument/2006/relationships/image" Target="../media/image45.wmf"/><Relationship Id="rId10" Type="http://schemas.openxmlformats.org/officeDocument/2006/relationships/image" Target="../media/image47.wmf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4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2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3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59.png"/><Relationship Id="rId4" Type="http://schemas.openxmlformats.org/officeDocument/2006/relationships/image" Target="../media/image55.wmf"/><Relationship Id="rId9" Type="http://schemas.openxmlformats.org/officeDocument/2006/relationships/hyperlink" Target="http://matematika-c2.ru/wp-content/uploads/2015/05/%D0%BC%D0%BC%D0%BC%D0%BC.pn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oleObject" Target="../embeddings/oleObject49.bin"/><Relationship Id="rId7" Type="http://schemas.openxmlformats.org/officeDocument/2006/relationships/hyperlink" Target="http://matematika-c2.ru/wp-content/uploads/2015/05/%D0%BC%D0%BC%D0%BC%D0%BC.png" TargetMode="External"/><Relationship Id="rId2" Type="http://schemas.openxmlformats.org/officeDocument/2006/relationships/slideLayout" Target="../slideLayouts/slideLayout24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5.wmf"/><Relationship Id="rId9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573016"/>
            <a:ext cx="7772400" cy="4267200"/>
          </a:xfrm>
        </p:spPr>
        <p:txBody>
          <a:bodyPr>
            <a:no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nguiatGothicC" pitchFamily="80" charset="0"/>
                <a:ea typeface="+mn-ea"/>
                <a:cs typeface="Arial" pitchFamily="34" charset="0"/>
              </a:rPr>
              <a:t>Решение  заданий  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nguiatGothicC" pitchFamily="80" charset="0"/>
                <a:ea typeface="+mn-ea"/>
                <a:cs typeface="Arial" pitchFamily="34" charset="0"/>
              </a:rPr>
              <a:t>№14 ЕГЭ</a:t>
            </a: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nguiatGothicC" pitchFamily="80" charset="0"/>
                <a:ea typeface="+mn-ea"/>
                <a:cs typeface="Arial" pitchFamily="34" charset="0"/>
              </a:rPr>
              <a:t/>
            </a:r>
            <a:b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nguiatGothicC" pitchFamily="80" charset="0"/>
                <a:ea typeface="+mn-ea"/>
                <a:cs typeface="Arial" pitchFamily="34" charset="0"/>
              </a:rPr>
            </a:b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nguiatGothicC" pitchFamily="80" charset="0"/>
                <a:ea typeface="+mn-ea"/>
                <a:cs typeface="Arial" pitchFamily="34" charset="0"/>
              </a:rPr>
              <a:t> профильного уровня</a:t>
            </a:r>
            <a:b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nguiatGothicC" pitchFamily="80" charset="0"/>
                <a:ea typeface="+mn-ea"/>
                <a:cs typeface="Arial" pitchFamily="34" charset="0"/>
              </a:rPr>
            </a:b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nguiatGothicC" pitchFamily="80" charset="0"/>
                <a:ea typeface="+mn-ea"/>
                <a:cs typeface="Arial" pitchFamily="34" charset="0"/>
              </a:rPr>
              <a:t>(нахождение углов,</a:t>
            </a:r>
            <a:b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nguiatGothicC" pitchFamily="80" charset="0"/>
                <a:ea typeface="+mn-ea"/>
                <a:cs typeface="Arial" pitchFamily="34" charset="0"/>
              </a:rPr>
            </a:b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nguiatGothicC" pitchFamily="80" charset="0"/>
                <a:ea typeface="+mn-ea"/>
                <a:cs typeface="Arial" pitchFamily="34" charset="0"/>
              </a:rPr>
              <a:t>расстояний, построение сечений) </a:t>
            </a:r>
            <a:b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nguiatGothicC" pitchFamily="80" charset="0"/>
                <a:ea typeface="+mn-ea"/>
                <a:cs typeface="Arial" pitchFamily="34" charset="0"/>
              </a:rPr>
            </a:b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nguiatGothicC" pitchFamily="80" charset="0"/>
                <a:ea typeface="+mn-ea"/>
                <a:cs typeface="Arial" pitchFamily="34" charset="0"/>
              </a:rPr>
              <a:t/>
            </a:r>
            <a:b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nguiatGothicC" pitchFamily="80" charset="0"/>
                <a:ea typeface="+mn-ea"/>
                <a:cs typeface="Arial" pitchFamily="34" charset="0"/>
              </a:rPr>
            </a:b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402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751263" y="1311275"/>
            <a:ext cx="4303712" cy="30464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r>
              <a:rPr lang="ru-RU" alt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lang="ru-RU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</a:t>
            </a:r>
            <a:r>
              <a:rPr lang="en-US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квадрат, </a:t>
            </a:r>
            <a:endParaRPr lang="en-US" alt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АВ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Поэтому проекция AB на плоскость (SAD) будет ⊥ AD.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искомый угол – </a:t>
            </a:r>
            <a:r>
              <a:rPr lang="en-US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двугранный угол при ребре основания AD. </a:t>
            </a:r>
          </a:p>
        </p:txBody>
      </p:sp>
      <p:sp>
        <p:nvSpPr>
          <p:cNvPr id="6147" name="Полилиния 64"/>
          <p:cNvSpPr>
            <a:spLocks/>
          </p:cNvSpPr>
          <p:nvPr/>
        </p:nvSpPr>
        <p:spPr bwMode="auto">
          <a:xfrm>
            <a:off x="322263" y="2117725"/>
            <a:ext cx="1671637" cy="2752725"/>
          </a:xfrm>
          <a:custGeom>
            <a:avLst/>
            <a:gdLst>
              <a:gd name="T0" fmla="*/ 0 w 1671638"/>
              <a:gd name="T1" fmla="*/ 2791154 h 2743200"/>
              <a:gd name="T2" fmla="*/ 1223959 w 1671638"/>
              <a:gd name="T3" fmla="*/ 1865616 h 2743200"/>
              <a:gd name="T4" fmla="*/ 1671634 w 1671638"/>
              <a:gd name="T5" fmla="*/ 0 h 2743200"/>
              <a:gd name="T6" fmla="*/ 0 w 1671638"/>
              <a:gd name="T7" fmla="*/ 2791154 h 2743200"/>
              <a:gd name="T8" fmla="*/ 0 60000 65536"/>
              <a:gd name="T9" fmla="*/ 0 60000 65536"/>
              <a:gd name="T10" fmla="*/ 0 60000 65536"/>
              <a:gd name="T11" fmla="*/ 0 60000 65536"/>
              <a:gd name="T12" fmla="*/ 0 w 1671638"/>
              <a:gd name="T13" fmla="*/ 0 h 2743200"/>
              <a:gd name="T14" fmla="*/ 1671638 w 1671638"/>
              <a:gd name="T15" fmla="*/ 2743200 h 27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71638" h="2743200">
                <a:moveTo>
                  <a:pt x="0" y="2743200"/>
                </a:moveTo>
                <a:lnTo>
                  <a:pt x="1223963" y="1833563"/>
                </a:lnTo>
                <a:lnTo>
                  <a:pt x="1671638" y="0"/>
                </a:lnTo>
                <a:lnTo>
                  <a:pt x="0" y="2743200"/>
                </a:lnTo>
                <a:close/>
              </a:path>
            </a:pathLst>
          </a:custGeom>
          <a:solidFill>
            <a:schemeClr val="bg2">
              <a:lumMod val="90000"/>
              <a:alpha val="50195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" name="Полилиния 63"/>
          <p:cNvSpPr>
            <a:spLocks/>
          </p:cNvSpPr>
          <p:nvPr/>
        </p:nvSpPr>
        <p:spPr bwMode="auto">
          <a:xfrm>
            <a:off x="946150" y="2112963"/>
            <a:ext cx="1052513" cy="2295525"/>
          </a:xfrm>
          <a:custGeom>
            <a:avLst/>
            <a:gdLst>
              <a:gd name="T0" fmla="*/ 1052549 w 1052512"/>
              <a:gd name="T1" fmla="*/ 0 h 2295525"/>
              <a:gd name="T2" fmla="*/ 1043024 w 1052512"/>
              <a:gd name="T3" fmla="*/ 2290763 h 2295525"/>
              <a:gd name="T4" fmla="*/ 0 w 1052512"/>
              <a:gd name="T5" fmla="*/ 2295525 h 2295525"/>
              <a:gd name="T6" fmla="*/ 1052549 w 1052512"/>
              <a:gd name="T7" fmla="*/ 0 h 2295525"/>
              <a:gd name="T8" fmla="*/ 0 60000 65536"/>
              <a:gd name="T9" fmla="*/ 0 60000 65536"/>
              <a:gd name="T10" fmla="*/ 0 60000 65536"/>
              <a:gd name="T11" fmla="*/ 0 60000 65536"/>
              <a:gd name="T12" fmla="*/ 0 w 1052512"/>
              <a:gd name="T13" fmla="*/ 0 h 2295525"/>
              <a:gd name="T14" fmla="*/ 1052512 w 1052512"/>
              <a:gd name="T15" fmla="*/ 2295525 h 22955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2512" h="2295525">
                <a:moveTo>
                  <a:pt x="1052512" y="0"/>
                </a:moveTo>
                <a:lnTo>
                  <a:pt x="1042987" y="2290762"/>
                </a:lnTo>
                <a:lnTo>
                  <a:pt x="0" y="2295525"/>
                </a:lnTo>
                <a:lnTo>
                  <a:pt x="1052512" y="0"/>
                </a:lnTo>
                <a:close/>
              </a:path>
            </a:pathLst>
          </a:custGeom>
          <a:solidFill>
            <a:srgbClr val="FFADF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0485" name="TextBox 3"/>
          <p:cNvSpPr txBox="1">
            <a:spLocks noChangeArrowheads="1"/>
          </p:cNvSpPr>
          <p:nvPr/>
        </p:nvSpPr>
        <p:spPr bwMode="auto">
          <a:xfrm>
            <a:off x="266700" y="347663"/>
            <a:ext cx="68643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правильной четырехугольной пирамиде </a:t>
            </a:r>
            <a:r>
              <a:rPr lang="en-US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ABCD, все ребра которой равны 1, найдите косинус угла между прямой</a:t>
            </a:r>
            <a:r>
              <a:rPr lang="en-US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плоскостью </a:t>
            </a:r>
            <a:r>
              <a:rPr lang="en-US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SAD</a:t>
            </a: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9499" name="Прямоугольник 7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754313" y="4367214"/>
            <a:ext cx="5594350" cy="865814"/>
          </a:xfrm>
          <a:prstGeom prst="rect">
            <a:avLst/>
          </a:prstGeom>
          <a:blipFill>
            <a:blip r:embed="rId2"/>
            <a:stretch>
              <a:fillRect l="-1743" t="-5634" b="-14789"/>
            </a:stretch>
          </a:blip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noFill/>
                <a:cs typeface="Arial" pitchFamily="34" charset="0"/>
              </a:rPr>
              <a:t> 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498475" y="39688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№ 4</a:t>
            </a:r>
          </a:p>
        </p:txBody>
      </p:sp>
      <p:cxnSp>
        <p:nvCxnSpPr>
          <p:cNvPr id="26" name="Прямая соединительная линия 55"/>
          <p:cNvCxnSpPr>
            <a:cxnSpLocks noChangeShapeType="1"/>
          </p:cNvCxnSpPr>
          <p:nvPr/>
        </p:nvCxnSpPr>
        <p:spPr bwMode="auto">
          <a:xfrm>
            <a:off x="957263" y="4406900"/>
            <a:ext cx="2100262" cy="0"/>
          </a:xfrm>
          <a:prstGeom prst="line">
            <a:avLst/>
          </a:prstGeom>
          <a:noFill/>
          <a:ln w="19050" algn="ctr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20489" name="TextBox 21"/>
          <p:cNvSpPr txBox="1">
            <a:spLocks noChangeArrowheads="1"/>
          </p:cNvSpPr>
          <p:nvPr/>
        </p:nvSpPr>
        <p:spPr bwMode="auto">
          <a:xfrm>
            <a:off x="3378200" y="3308350"/>
            <a:ext cx="37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С</a:t>
            </a:r>
          </a:p>
        </p:txBody>
      </p:sp>
      <p:sp>
        <p:nvSpPr>
          <p:cNvPr id="20490" name="TextBox 22"/>
          <p:cNvSpPr txBox="1">
            <a:spLocks noChangeArrowheads="1"/>
          </p:cNvSpPr>
          <p:nvPr/>
        </p:nvSpPr>
        <p:spPr bwMode="auto">
          <a:xfrm>
            <a:off x="2378075" y="4775200"/>
            <a:ext cx="379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В</a:t>
            </a:r>
          </a:p>
        </p:txBody>
      </p:sp>
      <p:sp>
        <p:nvSpPr>
          <p:cNvPr id="20491" name="TextBox 38"/>
          <p:cNvSpPr txBox="1">
            <a:spLocks noChangeArrowheads="1"/>
          </p:cNvSpPr>
          <p:nvPr/>
        </p:nvSpPr>
        <p:spPr bwMode="auto">
          <a:xfrm>
            <a:off x="1341438" y="3878263"/>
            <a:ext cx="40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i="1">
                <a:solidFill>
                  <a:srgbClr val="000000"/>
                </a:solidFill>
              </a:rPr>
              <a:t>D</a:t>
            </a:r>
            <a:endParaRPr lang="ru-RU" altLang="ru-RU" sz="2800" i="1">
              <a:solidFill>
                <a:srgbClr val="000000"/>
              </a:solidFill>
            </a:endParaRPr>
          </a:p>
        </p:txBody>
      </p:sp>
      <p:sp>
        <p:nvSpPr>
          <p:cNvPr id="20492" name="TextBox 20"/>
          <p:cNvSpPr txBox="1">
            <a:spLocks noChangeArrowheads="1"/>
          </p:cNvSpPr>
          <p:nvPr/>
        </p:nvSpPr>
        <p:spPr bwMode="auto">
          <a:xfrm>
            <a:off x="161925" y="4799013"/>
            <a:ext cx="393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20493" name="Полилиния 35"/>
          <p:cNvSpPr>
            <a:spLocks/>
          </p:cNvSpPr>
          <p:nvPr/>
        </p:nvSpPr>
        <p:spPr bwMode="auto">
          <a:xfrm>
            <a:off x="333375" y="3968750"/>
            <a:ext cx="3352800" cy="909638"/>
          </a:xfrm>
          <a:custGeom>
            <a:avLst/>
            <a:gdLst>
              <a:gd name="T0" fmla="*/ 0 w 3352800"/>
              <a:gd name="T1" fmla="*/ 909674 h 909637"/>
              <a:gd name="T2" fmla="*/ 2133600 w 3352800"/>
              <a:gd name="T3" fmla="*/ 909674 h 909637"/>
              <a:gd name="T4" fmla="*/ 3352800 w 3352800"/>
              <a:gd name="T5" fmla="*/ 0 h 909637"/>
              <a:gd name="T6" fmla="*/ 0 60000 65536"/>
              <a:gd name="T7" fmla="*/ 0 60000 65536"/>
              <a:gd name="T8" fmla="*/ 0 60000 65536"/>
              <a:gd name="T9" fmla="*/ 0 w 3352800"/>
              <a:gd name="T10" fmla="*/ 0 h 909637"/>
              <a:gd name="T11" fmla="*/ 3352800 w 3352800"/>
              <a:gd name="T12" fmla="*/ 909637 h 9096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52800" h="909637">
                <a:moveTo>
                  <a:pt x="0" y="909637"/>
                </a:moveTo>
                <a:lnTo>
                  <a:pt x="2133600" y="909637"/>
                </a:lnTo>
                <a:lnTo>
                  <a:pt x="3352800" y="0"/>
                </a:lnTo>
              </a:path>
            </a:pathLst>
          </a:cu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0494" name="Полилиния 36"/>
          <p:cNvSpPr>
            <a:spLocks/>
          </p:cNvSpPr>
          <p:nvPr/>
        </p:nvSpPr>
        <p:spPr bwMode="auto">
          <a:xfrm rot="10800000">
            <a:off x="319088" y="3963988"/>
            <a:ext cx="3352800" cy="909637"/>
          </a:xfrm>
          <a:custGeom>
            <a:avLst/>
            <a:gdLst>
              <a:gd name="T0" fmla="*/ 0 w 3352800"/>
              <a:gd name="T1" fmla="*/ 909637 h 909637"/>
              <a:gd name="T2" fmla="*/ 2133600 w 3352800"/>
              <a:gd name="T3" fmla="*/ 909637 h 909637"/>
              <a:gd name="T4" fmla="*/ 3352800 w 3352800"/>
              <a:gd name="T5" fmla="*/ 0 h 909637"/>
              <a:gd name="T6" fmla="*/ 0 60000 65536"/>
              <a:gd name="T7" fmla="*/ 0 60000 65536"/>
              <a:gd name="T8" fmla="*/ 0 60000 65536"/>
              <a:gd name="T9" fmla="*/ 0 w 3352800"/>
              <a:gd name="T10" fmla="*/ 0 h 909637"/>
              <a:gd name="T11" fmla="*/ 3352800 w 3352800"/>
              <a:gd name="T12" fmla="*/ 909637 h 9096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52800" h="909637">
                <a:moveTo>
                  <a:pt x="0" y="909637"/>
                </a:moveTo>
                <a:lnTo>
                  <a:pt x="2133600" y="909637"/>
                </a:lnTo>
                <a:lnTo>
                  <a:pt x="3352800" y="0"/>
                </a:lnTo>
              </a:path>
            </a:pathLst>
          </a:custGeom>
          <a:noFill/>
          <a:ln w="19050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cxnSp>
        <p:nvCxnSpPr>
          <p:cNvPr id="40" name="Прямая соединительная линия 55"/>
          <p:cNvCxnSpPr>
            <a:cxnSpLocks noChangeShapeType="1"/>
            <a:endCxn id="20498" idx="1"/>
          </p:cNvCxnSpPr>
          <p:nvPr/>
        </p:nvCxnSpPr>
        <p:spPr bwMode="auto">
          <a:xfrm flipV="1">
            <a:off x="947738" y="2120900"/>
            <a:ext cx="1042987" cy="2276475"/>
          </a:xfrm>
          <a:prstGeom prst="line">
            <a:avLst/>
          </a:prstGeom>
          <a:noFill/>
          <a:ln w="19050" algn="ctr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20496" name="Прямая соединительная линия 55"/>
          <p:cNvCxnSpPr>
            <a:cxnSpLocks noChangeShapeType="1"/>
            <a:stCxn id="20494" idx="1"/>
          </p:cNvCxnSpPr>
          <p:nvPr/>
        </p:nvCxnSpPr>
        <p:spPr bwMode="auto">
          <a:xfrm flipV="1">
            <a:off x="1538288" y="2125663"/>
            <a:ext cx="452437" cy="1838325"/>
          </a:xfrm>
          <a:prstGeom prst="line">
            <a:avLst/>
          </a:prstGeom>
          <a:noFill/>
          <a:ln w="19050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7" name="Прямая соединительная линия 55"/>
          <p:cNvCxnSpPr>
            <a:cxnSpLocks noChangeShapeType="1"/>
          </p:cNvCxnSpPr>
          <p:nvPr/>
        </p:nvCxnSpPr>
        <p:spPr bwMode="auto">
          <a:xfrm flipV="1">
            <a:off x="1990725" y="2130425"/>
            <a:ext cx="0" cy="2286000"/>
          </a:xfrm>
          <a:prstGeom prst="line">
            <a:avLst/>
          </a:prstGeom>
          <a:noFill/>
          <a:ln w="19050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8" name="Полилиния 53"/>
          <p:cNvSpPr>
            <a:spLocks/>
          </p:cNvSpPr>
          <p:nvPr/>
        </p:nvSpPr>
        <p:spPr bwMode="auto">
          <a:xfrm>
            <a:off x="304800" y="2120900"/>
            <a:ext cx="3362325" cy="2747963"/>
          </a:xfrm>
          <a:custGeom>
            <a:avLst/>
            <a:gdLst>
              <a:gd name="T0" fmla="*/ 0 w 3362325"/>
              <a:gd name="T1" fmla="*/ 2747981 h 2747962"/>
              <a:gd name="T2" fmla="*/ 1685947 w 3362325"/>
              <a:gd name="T3" fmla="*/ 0 h 2747962"/>
              <a:gd name="T4" fmla="*/ 2133601 w 3362325"/>
              <a:gd name="T5" fmla="*/ 2743219 h 2747962"/>
              <a:gd name="T6" fmla="*/ 1685947 w 3362325"/>
              <a:gd name="T7" fmla="*/ 0 h 2747962"/>
              <a:gd name="T8" fmla="*/ 3362325 w 3362325"/>
              <a:gd name="T9" fmla="*/ 1838362 h 2747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62325"/>
              <a:gd name="T16" fmla="*/ 0 h 2747962"/>
              <a:gd name="T17" fmla="*/ 3362325 w 3362325"/>
              <a:gd name="T18" fmla="*/ 2747962 h 27479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62325" h="2747962">
                <a:moveTo>
                  <a:pt x="0" y="2747962"/>
                </a:moveTo>
                <a:lnTo>
                  <a:pt x="1685925" y="0"/>
                </a:lnTo>
                <a:lnTo>
                  <a:pt x="2133600" y="2743200"/>
                </a:lnTo>
                <a:lnTo>
                  <a:pt x="1685925" y="0"/>
                </a:lnTo>
                <a:lnTo>
                  <a:pt x="3362325" y="1838325"/>
                </a:lnTo>
              </a:path>
            </a:pathLst>
          </a:cu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0499" name="TextBox 22"/>
          <p:cNvSpPr txBox="1">
            <a:spLocks noChangeArrowheads="1"/>
          </p:cNvSpPr>
          <p:nvPr/>
        </p:nvSpPr>
        <p:spPr bwMode="auto">
          <a:xfrm>
            <a:off x="1809750" y="1652588"/>
            <a:ext cx="346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i="1">
                <a:solidFill>
                  <a:srgbClr val="000000"/>
                </a:solidFill>
              </a:rPr>
              <a:t>S</a:t>
            </a:r>
            <a:endParaRPr lang="ru-RU" altLang="ru-RU" sz="2800" i="1">
              <a:solidFill>
                <a:srgbClr val="000000"/>
              </a:solidFill>
            </a:endParaRPr>
          </a:p>
        </p:txBody>
      </p:sp>
      <p:sp>
        <p:nvSpPr>
          <p:cNvPr id="20500" name="TextBox 22"/>
          <p:cNvSpPr txBox="1">
            <a:spLocks noChangeArrowheads="1"/>
          </p:cNvSpPr>
          <p:nvPr/>
        </p:nvSpPr>
        <p:spPr bwMode="auto">
          <a:xfrm>
            <a:off x="1755775" y="4311650"/>
            <a:ext cx="420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i="1">
                <a:solidFill>
                  <a:srgbClr val="000000"/>
                </a:solidFill>
              </a:rPr>
              <a:t>O</a:t>
            </a:r>
            <a:endParaRPr lang="ru-RU" altLang="ru-RU" sz="2800" i="1">
              <a:solidFill>
                <a:srgbClr val="000000"/>
              </a:solidFill>
            </a:endParaRPr>
          </a:p>
        </p:txBody>
      </p:sp>
      <p:sp>
        <p:nvSpPr>
          <p:cNvPr id="20501" name="TextBox 22"/>
          <p:cNvSpPr txBox="1">
            <a:spLocks noChangeArrowheads="1"/>
          </p:cNvSpPr>
          <p:nvPr/>
        </p:nvSpPr>
        <p:spPr bwMode="auto">
          <a:xfrm>
            <a:off x="754063" y="4329113"/>
            <a:ext cx="492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i="1">
                <a:solidFill>
                  <a:srgbClr val="000000"/>
                </a:solidFill>
              </a:rPr>
              <a:t>M</a:t>
            </a:r>
            <a:endParaRPr lang="ru-RU" altLang="ru-RU" sz="2800" i="1">
              <a:solidFill>
                <a:srgbClr val="000000"/>
              </a:solidFill>
            </a:endParaRPr>
          </a:p>
        </p:txBody>
      </p:sp>
      <p:sp>
        <p:nvSpPr>
          <p:cNvPr id="66" name="Полилиния 65"/>
          <p:cNvSpPr/>
          <p:nvPr/>
        </p:nvSpPr>
        <p:spPr bwMode="auto">
          <a:xfrm>
            <a:off x="1770063" y="4151313"/>
            <a:ext cx="219075" cy="257175"/>
          </a:xfrm>
          <a:custGeom>
            <a:avLst/>
            <a:gdLst>
              <a:gd name="connsiteX0" fmla="*/ 219075 w 219075"/>
              <a:gd name="connsiteY0" fmla="*/ 0 h 285750"/>
              <a:gd name="connsiteX1" fmla="*/ 0 w 219075"/>
              <a:gd name="connsiteY1" fmla="*/ 0 h 285750"/>
              <a:gd name="connsiteX2" fmla="*/ 0 w 219075"/>
              <a:gd name="connsiteY2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075" h="285750">
                <a:moveTo>
                  <a:pt x="219075" y="0"/>
                </a:moveTo>
                <a:lnTo>
                  <a:pt x="0" y="0"/>
                </a:lnTo>
                <a:lnTo>
                  <a:pt x="0" y="285750"/>
                </a:lnTo>
              </a:path>
            </a:pathLst>
          </a:custGeom>
          <a:noFill/>
          <a:ln w="19050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03" name="TextBox 22"/>
          <p:cNvSpPr txBox="1">
            <a:spLocks noChangeArrowheads="1"/>
          </p:cNvSpPr>
          <p:nvPr/>
        </p:nvSpPr>
        <p:spPr bwMode="auto">
          <a:xfrm>
            <a:off x="2903538" y="4314825"/>
            <a:ext cx="415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i="1">
                <a:solidFill>
                  <a:srgbClr val="000000"/>
                </a:solidFill>
              </a:rPr>
              <a:t>N</a:t>
            </a:r>
            <a:endParaRPr lang="ru-RU" altLang="ru-RU" sz="2800" i="1">
              <a:solidFill>
                <a:srgbClr val="000000"/>
              </a:solidFill>
            </a:endParaRPr>
          </a:p>
        </p:txBody>
      </p:sp>
      <p:sp>
        <p:nvSpPr>
          <p:cNvPr id="73" name="Дуга 72"/>
          <p:cNvSpPr/>
          <p:nvPr/>
        </p:nvSpPr>
        <p:spPr bwMode="auto">
          <a:xfrm rot="14651525">
            <a:off x="434975" y="3854450"/>
            <a:ext cx="992188" cy="992188"/>
          </a:xfrm>
          <a:prstGeom prst="arc">
            <a:avLst>
              <a:gd name="adj1" fmla="val 3294867"/>
              <a:gd name="adj2" fmla="val 7361138"/>
            </a:avLst>
          </a:prstGeom>
          <a:noFill/>
          <a:ln w="50800" cap="flat" cmpd="dbl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4" name="Прямоугольник 73"/>
          <p:cNvSpPr>
            <a:spLocks noChangeArrowheads="1"/>
          </p:cNvSpPr>
          <p:nvPr/>
        </p:nvSpPr>
        <p:spPr bwMode="auto">
          <a:xfrm>
            <a:off x="393700" y="5013325"/>
            <a:ext cx="6915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∠</a:t>
            </a:r>
            <a:r>
              <a:rPr lang="en-US" alt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SMO – </a:t>
            </a:r>
            <a:r>
              <a:rPr lang="ru-RU" alt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искомый угол, косинус которого найдем из прямоугольного 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en-US" alt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SMO</a:t>
            </a:r>
            <a:r>
              <a:rPr lang="ru-RU" alt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96"/>
          <p:cNvGrpSpPr>
            <a:grpSpLocks/>
          </p:cNvGrpSpPr>
          <p:nvPr/>
        </p:nvGrpSpPr>
        <p:grpSpPr bwMode="auto">
          <a:xfrm>
            <a:off x="319088" y="5705475"/>
            <a:ext cx="4303712" cy="893763"/>
            <a:chOff x="4568825" y="5333534"/>
            <a:chExt cx="4303627" cy="893066"/>
          </a:xfrm>
        </p:grpSpPr>
        <p:grpSp>
          <p:nvGrpSpPr>
            <p:cNvPr id="20508" name="Группа 82"/>
            <p:cNvGrpSpPr>
              <a:grpSpLocks/>
            </p:cNvGrpSpPr>
            <p:nvPr/>
          </p:nvGrpSpPr>
          <p:grpSpPr bwMode="auto">
            <a:xfrm>
              <a:off x="4568825" y="5333534"/>
              <a:ext cx="4303627" cy="846850"/>
              <a:chOff x="4870088" y="5143753"/>
              <a:chExt cx="4303627" cy="846850"/>
            </a:xfrm>
          </p:grpSpPr>
          <p:sp>
            <p:nvSpPr>
              <p:cNvPr id="20513" name="Прямоугольник 83"/>
              <p:cNvSpPr>
                <a:spLocks noChangeArrowheads="1"/>
              </p:cNvSpPr>
              <p:nvPr/>
            </p:nvSpPr>
            <p:spPr bwMode="auto">
              <a:xfrm>
                <a:off x="4870088" y="5343359"/>
                <a:ext cx="3832545" cy="461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2400" b="1" i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cos</a:t>
                </a:r>
                <a:r>
                  <a:rPr lang="ru-RU" altLang="ru-RU" sz="2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∠</a:t>
                </a:r>
                <a:r>
                  <a:rPr lang="en-US" altLang="ru-RU" sz="2400" b="1" i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SMO =           =          =  </a:t>
                </a:r>
                <a:endParaRPr lang="ru-RU" altLang="ru-RU" sz="2400" b="1" i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14" name="Прямоугольник 84"/>
              <p:cNvSpPr>
                <a:spLocks noChangeArrowheads="1"/>
              </p:cNvSpPr>
              <p:nvPr/>
            </p:nvSpPr>
            <p:spPr bwMode="auto">
              <a:xfrm>
                <a:off x="6415025" y="5143753"/>
                <a:ext cx="2758690" cy="461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2400" b="1" i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MO        0,5           1</a:t>
                </a:r>
                <a:endParaRPr lang="ru-RU" altLang="ru-RU" sz="24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15" name="Прямоугольник 85"/>
              <p:cNvSpPr>
                <a:spLocks noChangeArrowheads="1"/>
              </p:cNvSpPr>
              <p:nvPr/>
            </p:nvSpPr>
            <p:spPr bwMode="auto">
              <a:xfrm>
                <a:off x="6420776" y="5529066"/>
                <a:ext cx="707143" cy="461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2400" b="1" i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SM</a:t>
                </a:r>
                <a:endParaRPr lang="ru-RU" altLang="ru-RU" sz="24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0516" name="Прямая соединительная линия 86"/>
              <p:cNvCxnSpPr>
                <a:cxnSpLocks noChangeShapeType="1"/>
              </p:cNvCxnSpPr>
              <p:nvPr/>
            </p:nvCxnSpPr>
            <p:spPr bwMode="auto">
              <a:xfrm>
                <a:off x="6558149" y="5575280"/>
                <a:ext cx="516924" cy="0"/>
              </a:xfrm>
              <a:prstGeom prst="line">
                <a:avLst/>
              </a:prstGeom>
              <a:noFill/>
              <a:ln w="19050" algn="ctr">
                <a:solidFill>
                  <a:srgbClr val="40458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0509" name="Прямая соединительная линия 88"/>
            <p:cNvCxnSpPr>
              <a:cxnSpLocks noChangeShapeType="1"/>
            </p:cNvCxnSpPr>
            <p:nvPr/>
          </p:nvCxnSpPr>
          <p:spPr bwMode="auto">
            <a:xfrm>
              <a:off x="7340204" y="5759570"/>
              <a:ext cx="516924" cy="0"/>
            </a:xfrm>
            <a:prstGeom prst="line">
              <a:avLst/>
            </a:prstGeom>
            <a:noFill/>
            <a:ln w="19050" algn="ctr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93" name="Прямоугольник 90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6919986" y="5730380"/>
              <a:ext cx="1064822" cy="496220"/>
            </a:xfrm>
            <a:prstGeom prst="rect">
              <a:avLst/>
            </a:prstGeom>
            <a:blipFill>
              <a:blip r:embed="rId3"/>
              <a:stretch>
                <a:fillRect t="-2439" r="-8000" b="-26829"/>
              </a:stretch>
            </a:blip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>
                  <a:noFill/>
                  <a:cs typeface="Arial" pitchFamily="34" charset="0"/>
                </a:rPr>
                <a:t> </a:t>
              </a:r>
            </a:p>
          </p:txBody>
        </p:sp>
        <p:sp>
          <p:nvSpPr>
            <p:cNvPr id="19492" name="Прямоугольник 94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7538311" y="5730379"/>
              <a:ext cx="1326106" cy="49622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>
                  <a:noFill/>
                  <a:cs typeface="Arial" pitchFamily="34" charset="0"/>
                </a:rPr>
                <a:t> </a:t>
              </a:r>
            </a:p>
          </p:txBody>
        </p:sp>
        <p:cxnSp>
          <p:nvCxnSpPr>
            <p:cNvPr id="20512" name="Прямая соединительная линия 95"/>
            <p:cNvCxnSpPr>
              <a:cxnSpLocks noChangeShapeType="1"/>
            </p:cNvCxnSpPr>
            <p:nvPr/>
          </p:nvCxnSpPr>
          <p:spPr bwMode="auto">
            <a:xfrm>
              <a:off x="8494698" y="5751837"/>
              <a:ext cx="369719" cy="3414"/>
            </a:xfrm>
            <a:prstGeom prst="line">
              <a:avLst/>
            </a:prstGeom>
            <a:noFill/>
            <a:ln w="19050" algn="ctr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484" name="Прямоугольник 9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932179" y="6227762"/>
            <a:ext cx="1941878" cy="496483"/>
          </a:xfrm>
          <a:prstGeom prst="rect">
            <a:avLst/>
          </a:prstGeom>
          <a:blipFill>
            <a:blip r:embed="rId5"/>
            <a:stretch>
              <a:fillRect l="-4702" t="-2469" r="-3762" b="-28395"/>
            </a:stretch>
          </a:blip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noFill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5740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77838" y="336550"/>
            <a:ext cx="6551612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Расстояние от точки до прямой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0483" name="Text Box 15"/>
          <p:cNvSpPr txBox="1">
            <a:spLocks noChangeArrowheads="1"/>
          </p:cNvSpPr>
          <p:nvPr/>
        </p:nvSpPr>
        <p:spPr bwMode="auto">
          <a:xfrm>
            <a:off x="323850" y="1196975"/>
            <a:ext cx="68595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Определение.</a:t>
            </a:r>
            <a:r>
              <a:rPr lang="ru-RU" alt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Расстоянием от точки до прямой в пространстве называется длина перпендикуляра, проведённого из данной точки  к данной прямой.</a:t>
            </a:r>
          </a:p>
        </p:txBody>
      </p:sp>
      <p:pic>
        <p:nvPicPr>
          <p:cNvPr id="20484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213100"/>
            <a:ext cx="29940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2"/>
          <p:cNvSpPr txBox="1">
            <a:spLocks noChangeArrowheads="1"/>
          </p:cNvSpPr>
          <p:nvPr/>
        </p:nvSpPr>
        <p:spPr bwMode="auto">
          <a:xfrm rot="3105555">
            <a:off x="1674813" y="4289425"/>
            <a:ext cx="223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</a:rPr>
              <a:t>перпендикуляр</a:t>
            </a:r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179388" y="-133350"/>
            <a:ext cx="2286000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Повторение.</a:t>
            </a:r>
            <a:endParaRPr lang="ru-RU" sz="40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9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3850" y="258763"/>
            <a:ext cx="691197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Расстояние от точки до плоскости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323850" y="908050"/>
            <a:ext cx="72723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Определение. </a:t>
            </a: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Расстоянием от точки до плоскости является длина перпендикуляра, проведённого из данной точки к данной плоскости.</a:t>
            </a:r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>
            <a:off x="755650" y="3716338"/>
            <a:ext cx="5026025" cy="2873375"/>
          </a:xfrm>
          <a:custGeom>
            <a:avLst/>
            <a:gdLst>
              <a:gd name="T0" fmla="*/ 2147483647 w 3743"/>
              <a:gd name="T1" fmla="*/ 2147483647 h 2247"/>
              <a:gd name="T2" fmla="*/ 2147483647 w 3743"/>
              <a:gd name="T3" fmla="*/ 2147483647 h 2247"/>
              <a:gd name="T4" fmla="*/ 2147483647 w 3743"/>
              <a:gd name="T5" fmla="*/ 2147483647 h 2247"/>
              <a:gd name="T6" fmla="*/ 2147483647 w 3743"/>
              <a:gd name="T7" fmla="*/ 2147483647 h 2247"/>
              <a:gd name="T8" fmla="*/ 2147483647 w 3743"/>
              <a:gd name="T9" fmla="*/ 2147483647 h 2247"/>
              <a:gd name="T10" fmla="*/ 2147483647 w 3743"/>
              <a:gd name="T11" fmla="*/ 2147483647 h 2247"/>
              <a:gd name="T12" fmla="*/ 2147483647 w 3743"/>
              <a:gd name="T13" fmla="*/ 2147483647 h 2247"/>
              <a:gd name="T14" fmla="*/ 2147483647 w 3743"/>
              <a:gd name="T15" fmla="*/ 2147483647 h 2247"/>
              <a:gd name="T16" fmla="*/ 2147483647 w 3743"/>
              <a:gd name="T17" fmla="*/ 2147483647 h 2247"/>
              <a:gd name="T18" fmla="*/ 2147483647 w 3743"/>
              <a:gd name="T19" fmla="*/ 2147483647 h 2247"/>
              <a:gd name="T20" fmla="*/ 2147483647 w 3743"/>
              <a:gd name="T21" fmla="*/ 2147483647 h 2247"/>
              <a:gd name="T22" fmla="*/ 2147483647 w 3743"/>
              <a:gd name="T23" fmla="*/ 2147483647 h 2247"/>
              <a:gd name="T24" fmla="*/ 2147483647 w 3743"/>
              <a:gd name="T25" fmla="*/ 2147483647 h 2247"/>
              <a:gd name="T26" fmla="*/ 2147483647 w 3743"/>
              <a:gd name="T27" fmla="*/ 2147483647 h 2247"/>
              <a:gd name="T28" fmla="*/ 2147483647 w 3743"/>
              <a:gd name="T29" fmla="*/ 2147483647 h 2247"/>
              <a:gd name="T30" fmla="*/ 2147483647 w 3743"/>
              <a:gd name="T31" fmla="*/ 2147483647 h 2247"/>
              <a:gd name="T32" fmla="*/ 2147483647 w 3743"/>
              <a:gd name="T33" fmla="*/ 2147483647 h 22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43"/>
              <a:gd name="T52" fmla="*/ 0 h 2247"/>
              <a:gd name="T53" fmla="*/ 3743 w 3743"/>
              <a:gd name="T54" fmla="*/ 2247 h 22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43" h="2247">
                <a:moveTo>
                  <a:pt x="512" y="530"/>
                </a:moveTo>
                <a:cubicBezTo>
                  <a:pt x="372" y="608"/>
                  <a:pt x="220" y="740"/>
                  <a:pt x="136" y="846"/>
                </a:cubicBezTo>
                <a:cubicBezTo>
                  <a:pt x="52" y="952"/>
                  <a:pt x="14" y="1056"/>
                  <a:pt x="7" y="1167"/>
                </a:cubicBezTo>
                <a:cubicBezTo>
                  <a:pt x="0" y="1278"/>
                  <a:pt x="17" y="1382"/>
                  <a:pt x="96" y="1512"/>
                </a:cubicBezTo>
                <a:cubicBezTo>
                  <a:pt x="175" y="1642"/>
                  <a:pt x="328" y="1857"/>
                  <a:pt x="480" y="1947"/>
                </a:cubicBezTo>
                <a:cubicBezTo>
                  <a:pt x="632" y="2037"/>
                  <a:pt x="825" y="2006"/>
                  <a:pt x="1008" y="2053"/>
                </a:cubicBezTo>
                <a:cubicBezTo>
                  <a:pt x="1191" y="2100"/>
                  <a:pt x="1348" y="2247"/>
                  <a:pt x="1576" y="2231"/>
                </a:cubicBezTo>
                <a:cubicBezTo>
                  <a:pt x="1804" y="2214"/>
                  <a:pt x="2120" y="2020"/>
                  <a:pt x="2376" y="1954"/>
                </a:cubicBezTo>
                <a:cubicBezTo>
                  <a:pt x="2632" y="1888"/>
                  <a:pt x="2939" y="1910"/>
                  <a:pt x="3112" y="1835"/>
                </a:cubicBezTo>
                <a:cubicBezTo>
                  <a:pt x="3285" y="1760"/>
                  <a:pt x="3312" y="1617"/>
                  <a:pt x="3416" y="1505"/>
                </a:cubicBezTo>
                <a:cubicBezTo>
                  <a:pt x="3520" y="1393"/>
                  <a:pt x="3743" y="1275"/>
                  <a:pt x="3736" y="1163"/>
                </a:cubicBezTo>
                <a:cubicBezTo>
                  <a:pt x="3729" y="1051"/>
                  <a:pt x="3488" y="939"/>
                  <a:pt x="3376" y="833"/>
                </a:cubicBezTo>
                <a:cubicBezTo>
                  <a:pt x="3264" y="728"/>
                  <a:pt x="3231" y="615"/>
                  <a:pt x="3064" y="530"/>
                </a:cubicBezTo>
                <a:cubicBezTo>
                  <a:pt x="2897" y="445"/>
                  <a:pt x="2617" y="412"/>
                  <a:pt x="2376" y="325"/>
                </a:cubicBezTo>
                <a:cubicBezTo>
                  <a:pt x="2135" y="239"/>
                  <a:pt x="1849" y="0"/>
                  <a:pt x="1616" y="9"/>
                </a:cubicBezTo>
                <a:cubicBezTo>
                  <a:pt x="1383" y="18"/>
                  <a:pt x="1160" y="292"/>
                  <a:pt x="976" y="378"/>
                </a:cubicBezTo>
                <a:cubicBezTo>
                  <a:pt x="792" y="465"/>
                  <a:pt x="609" y="499"/>
                  <a:pt x="512" y="530"/>
                </a:cubicBezTo>
                <a:close/>
              </a:path>
            </a:pathLst>
          </a:custGeom>
          <a:gradFill rotWithShape="1">
            <a:gsLst>
              <a:gs pos="0">
                <a:srgbClr val="D3EBED"/>
              </a:gs>
              <a:gs pos="100000">
                <a:schemeClr val="accent1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cxnSp>
        <p:nvCxnSpPr>
          <p:cNvPr id="22533" name="AutoShape 10"/>
          <p:cNvCxnSpPr>
            <a:cxnSpLocks noChangeShapeType="1"/>
          </p:cNvCxnSpPr>
          <p:nvPr/>
        </p:nvCxnSpPr>
        <p:spPr bwMode="auto">
          <a:xfrm flipH="1">
            <a:off x="1116013" y="5589588"/>
            <a:ext cx="374332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4" name="Text Box 17"/>
          <p:cNvSpPr txBox="1">
            <a:spLocks noChangeArrowheads="1"/>
          </p:cNvSpPr>
          <p:nvPr/>
        </p:nvSpPr>
        <p:spPr bwMode="auto">
          <a:xfrm rot="5400000">
            <a:off x="2710656" y="4066382"/>
            <a:ext cx="2306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</a:rPr>
              <a:t>перпендикуляр</a:t>
            </a:r>
          </a:p>
        </p:txBody>
      </p:sp>
      <p:cxnSp>
        <p:nvCxnSpPr>
          <p:cNvPr id="22535" name="AutoShape 11"/>
          <p:cNvCxnSpPr>
            <a:cxnSpLocks noChangeShapeType="1"/>
          </p:cNvCxnSpPr>
          <p:nvPr/>
        </p:nvCxnSpPr>
        <p:spPr bwMode="auto">
          <a:xfrm>
            <a:off x="3563938" y="2924175"/>
            <a:ext cx="0" cy="264636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6" name="Line 14"/>
          <p:cNvSpPr>
            <a:spLocks noChangeShapeType="1"/>
          </p:cNvSpPr>
          <p:nvPr/>
        </p:nvSpPr>
        <p:spPr bwMode="auto">
          <a:xfrm flipH="1" flipV="1">
            <a:off x="3276600" y="537368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2537" name="Line 14"/>
          <p:cNvSpPr>
            <a:spLocks noChangeShapeType="1"/>
          </p:cNvSpPr>
          <p:nvPr/>
        </p:nvSpPr>
        <p:spPr bwMode="auto">
          <a:xfrm>
            <a:off x="3276600" y="5373688"/>
            <a:ext cx="215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22538" name="AutoShape 5"/>
          <p:cNvCxnSpPr>
            <a:cxnSpLocks noChangeShapeType="1"/>
          </p:cNvCxnSpPr>
          <p:nvPr/>
        </p:nvCxnSpPr>
        <p:spPr bwMode="auto">
          <a:xfrm flipH="1">
            <a:off x="1835150" y="2924175"/>
            <a:ext cx="1736725" cy="26654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9" name="Text Box 12"/>
          <p:cNvSpPr txBox="1">
            <a:spLocks noChangeArrowheads="1"/>
          </p:cNvSpPr>
          <p:nvPr/>
        </p:nvSpPr>
        <p:spPr bwMode="auto">
          <a:xfrm>
            <a:off x="4500563" y="5084763"/>
            <a:ext cx="369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2400">
                <a:solidFill>
                  <a:prstClr val="black"/>
                </a:solidFill>
              </a:rPr>
              <a:t>a</a:t>
            </a:r>
            <a:endParaRPr lang="ru-RU" altLang="ru-RU" sz="2400">
              <a:solidFill>
                <a:prstClr val="black"/>
              </a:solidFill>
            </a:endParaRPr>
          </a:p>
        </p:txBody>
      </p:sp>
      <p:sp>
        <p:nvSpPr>
          <p:cNvPr id="22540" name="Text Box 24"/>
          <p:cNvSpPr txBox="1">
            <a:spLocks noChangeArrowheads="1"/>
          </p:cNvSpPr>
          <p:nvPr/>
        </p:nvSpPr>
        <p:spPr bwMode="auto">
          <a:xfrm>
            <a:off x="4211638" y="45085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b="1">
                <a:solidFill>
                  <a:prstClr val="black"/>
                </a:solidFill>
              </a:rPr>
              <a:t>ɣ</a:t>
            </a:r>
          </a:p>
        </p:txBody>
      </p:sp>
      <p:sp>
        <p:nvSpPr>
          <p:cNvPr id="22541" name="Text Box 9"/>
          <p:cNvSpPr txBox="1">
            <a:spLocks noChangeArrowheads="1"/>
          </p:cNvSpPr>
          <p:nvPr/>
        </p:nvSpPr>
        <p:spPr bwMode="auto">
          <a:xfrm>
            <a:off x="3276600" y="249237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2400">
                <a:solidFill>
                  <a:prstClr val="black"/>
                </a:solidFill>
              </a:rPr>
              <a:t>M</a:t>
            </a:r>
            <a:endParaRPr lang="ru-RU" altLang="ru-RU" sz="2400">
              <a:solidFill>
                <a:prstClr val="black"/>
              </a:solidFill>
            </a:endParaRPr>
          </a:p>
        </p:txBody>
      </p:sp>
      <p:sp>
        <p:nvSpPr>
          <p:cNvPr id="22542" name="Text Box 8"/>
          <p:cNvSpPr txBox="1">
            <a:spLocks noChangeArrowheads="1"/>
          </p:cNvSpPr>
          <p:nvPr/>
        </p:nvSpPr>
        <p:spPr bwMode="auto">
          <a:xfrm>
            <a:off x="3276600" y="56610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2400">
                <a:solidFill>
                  <a:prstClr val="black"/>
                </a:solidFill>
              </a:rPr>
              <a:t>H</a:t>
            </a:r>
            <a:endParaRPr lang="ru-RU" altLang="ru-RU" sz="2400">
              <a:solidFill>
                <a:prstClr val="black"/>
              </a:solidFill>
            </a:endParaRPr>
          </a:p>
        </p:txBody>
      </p:sp>
      <p:sp>
        <p:nvSpPr>
          <p:cNvPr id="22543" name="Text Box 7"/>
          <p:cNvSpPr txBox="1">
            <a:spLocks noChangeArrowheads="1"/>
          </p:cNvSpPr>
          <p:nvPr/>
        </p:nvSpPr>
        <p:spPr bwMode="auto">
          <a:xfrm>
            <a:off x="1476375" y="566102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2400">
                <a:solidFill>
                  <a:prstClr val="black"/>
                </a:solidFill>
              </a:rPr>
              <a:t>N</a:t>
            </a:r>
            <a:endParaRPr lang="ru-RU" altLang="ru-RU" sz="2400">
              <a:solidFill>
                <a:prstClr val="black"/>
              </a:solidFill>
            </a:endParaRPr>
          </a:p>
        </p:txBody>
      </p:sp>
      <p:sp>
        <p:nvSpPr>
          <p:cNvPr id="22544" name="Text Box 19"/>
          <p:cNvSpPr txBox="1">
            <a:spLocks noChangeArrowheads="1"/>
          </p:cNvSpPr>
          <p:nvPr/>
        </p:nvSpPr>
        <p:spPr bwMode="auto">
          <a:xfrm rot="-3432136">
            <a:off x="1651794" y="3867944"/>
            <a:ext cx="163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</a:rPr>
              <a:t>наклонная</a:t>
            </a:r>
          </a:p>
        </p:txBody>
      </p:sp>
      <p:sp>
        <p:nvSpPr>
          <p:cNvPr id="21521" name="Text Box 25"/>
          <p:cNvSpPr txBox="1">
            <a:spLocks noChangeArrowheads="1"/>
          </p:cNvSpPr>
          <p:nvPr/>
        </p:nvSpPr>
        <p:spPr bwMode="auto">
          <a:xfrm>
            <a:off x="4140200" y="2781300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2400">
                <a:solidFill>
                  <a:srgbClr val="002060"/>
                </a:solidFill>
              </a:rPr>
              <a:t>NH –</a:t>
            </a:r>
            <a:r>
              <a:rPr lang="ru-RU" altLang="ru-RU" sz="2400">
                <a:solidFill>
                  <a:srgbClr val="002060"/>
                </a:solidFill>
              </a:rPr>
              <a:t> проекция наклонной на плоскость </a:t>
            </a:r>
            <a:r>
              <a:rPr lang="ru-RU" altLang="ru-RU" sz="2400" b="1">
                <a:solidFill>
                  <a:srgbClr val="002060"/>
                </a:solidFill>
              </a:rPr>
              <a:t>ɣ</a:t>
            </a:r>
          </a:p>
        </p:txBody>
      </p:sp>
      <p:sp>
        <p:nvSpPr>
          <p:cNvPr id="21522" name="Text Box 27"/>
          <p:cNvSpPr txBox="1">
            <a:spLocks noChangeArrowheads="1"/>
          </p:cNvSpPr>
          <p:nvPr/>
        </p:nvSpPr>
        <p:spPr bwMode="auto">
          <a:xfrm>
            <a:off x="4572000" y="36449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b="1">
                <a:solidFill>
                  <a:srgbClr val="002060"/>
                </a:solidFill>
              </a:rPr>
              <a:t>MH &lt; MN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sp>
        <p:nvSpPr>
          <p:cNvPr id="21523" name="Text Box 25"/>
          <p:cNvSpPr txBox="1">
            <a:spLocks noChangeArrowheads="1"/>
          </p:cNvSpPr>
          <p:nvPr/>
        </p:nvSpPr>
        <p:spPr bwMode="auto">
          <a:xfrm>
            <a:off x="5148263" y="4149725"/>
            <a:ext cx="28082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C00000"/>
                </a:solidFill>
              </a:rPr>
              <a:t>М</a:t>
            </a:r>
            <a:r>
              <a:rPr lang="en-US" altLang="ru-RU" sz="2400" b="1">
                <a:solidFill>
                  <a:srgbClr val="C00000"/>
                </a:solidFill>
              </a:rPr>
              <a:t>H –</a:t>
            </a:r>
            <a:r>
              <a:rPr lang="ru-RU" altLang="ru-RU" sz="2400" b="1">
                <a:solidFill>
                  <a:srgbClr val="C00000"/>
                </a:solidFill>
              </a:rPr>
              <a:t> расстояние        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C00000"/>
                </a:solidFill>
              </a:rPr>
              <a:t>         от М до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C00000"/>
                </a:solidFill>
              </a:rPr>
              <a:t>        плоскости ɣ</a:t>
            </a:r>
          </a:p>
        </p:txBody>
      </p:sp>
    </p:spTree>
    <p:extLst>
      <p:ext uri="{BB962C8B-B14F-4D97-AF65-F5344CB8AC3E}">
        <p14:creationId xmlns:p14="http://schemas.microsoft.com/office/powerpoint/2010/main" val="177264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3"/>
          <p:cNvSpPr txBox="1">
            <a:spLocks noChangeArrowheads="1"/>
          </p:cNvSpPr>
          <p:nvPr/>
        </p:nvSpPr>
        <p:spPr bwMode="auto">
          <a:xfrm>
            <a:off x="250825" y="981075"/>
            <a:ext cx="7777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Общим перпендикуляром двух скрещивающихся прямых называют отрезок с концами на этих прямых, являющийся перпендикуляром к каждой из них.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1928813" y="2357438"/>
            <a:ext cx="3000375" cy="7143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928813" y="3786188"/>
            <a:ext cx="3000375" cy="50006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2678112" y="3392488"/>
            <a:ext cx="12160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7"/>
          <p:cNvGrpSpPr>
            <a:grpSpLocks/>
          </p:cNvGrpSpPr>
          <p:nvPr/>
        </p:nvGrpSpPr>
        <p:grpSpPr bwMode="auto">
          <a:xfrm>
            <a:off x="3286125" y="2714625"/>
            <a:ext cx="214313" cy="285750"/>
            <a:chOff x="4357686" y="3144042"/>
            <a:chExt cx="215108" cy="284958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4465137" y="3250105"/>
              <a:ext cx="213719" cy="15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10800000" flipV="1">
              <a:off x="4357686" y="3357761"/>
              <a:ext cx="215108" cy="712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58"/>
          <p:cNvGrpSpPr>
            <a:grpSpLocks/>
          </p:cNvGrpSpPr>
          <p:nvPr/>
        </p:nvGrpSpPr>
        <p:grpSpPr bwMode="auto">
          <a:xfrm>
            <a:off x="3286125" y="3786188"/>
            <a:ext cx="215900" cy="285750"/>
            <a:chOff x="4357686" y="4214818"/>
            <a:chExt cx="215902" cy="285752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rot="5400000">
              <a:off x="4465637" y="4392619"/>
              <a:ext cx="214315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rot="10800000">
              <a:off x="4357686" y="4214818"/>
              <a:ext cx="214315" cy="730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214813" y="2000250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altLang="ru-RU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4286250" y="4286250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altLang="ru-RU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143250" y="2214563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altLang="ru-RU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3071813" y="4000500"/>
            <a:ext cx="642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altLang="ru-RU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85750" y="4868863"/>
            <a:ext cx="70231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Определение. </a:t>
            </a:r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Расстоянием между скрещивающимися прямыми называют длину их общего перпендикуляра.</a:t>
            </a:r>
          </a:p>
        </p:txBody>
      </p:sp>
      <p:graphicFrame>
        <p:nvGraphicFramePr>
          <p:cNvPr id="63" name="Object 1"/>
          <p:cNvGraphicFramePr>
            <a:graphicFrameLocks noChangeAspect="1"/>
          </p:cNvGraphicFramePr>
          <p:nvPr/>
        </p:nvGraphicFramePr>
        <p:xfrm>
          <a:off x="4787900" y="2997200"/>
          <a:ext cx="264477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Формула" r:id="rId3" imgW="799753" imgH="215806" progId="Equation.3">
                  <p:embed/>
                </p:oleObj>
              </mc:Choice>
              <mc:Fallback>
                <p:oleObj name="Формула" r:id="rId3" imgW="799753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997200"/>
                        <a:ext cx="2644775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376238" y="0"/>
            <a:ext cx="6840537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Расстояние между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скрещивающимися прямыми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0131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0" y="333375"/>
            <a:ext cx="7308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Способы вычисления расстояния между скрещивающимися прямыми</a:t>
            </a:r>
          </a:p>
        </p:txBody>
      </p:sp>
      <p:sp>
        <p:nvSpPr>
          <p:cNvPr id="3" name="Параллелограмм 2"/>
          <p:cNvSpPr/>
          <p:nvPr/>
        </p:nvSpPr>
        <p:spPr>
          <a:xfrm>
            <a:off x="1143000" y="2714625"/>
            <a:ext cx="4286250" cy="1785938"/>
          </a:xfrm>
          <a:prstGeom prst="parallelogram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000250" y="1857375"/>
            <a:ext cx="2714625" cy="50006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2000250" y="3143250"/>
            <a:ext cx="2714625" cy="500063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071688" y="3143250"/>
            <a:ext cx="2500312" cy="85725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2071688" y="3500438"/>
          <a:ext cx="500062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Формула" r:id="rId3" imgW="152268" imgH="215713" progId="Equation.3">
                  <p:embed/>
                </p:oleObj>
              </mc:Choice>
              <mc:Fallback>
                <p:oleObj name="Формула" r:id="rId3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3500438"/>
                        <a:ext cx="500062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2071688" y="1928813"/>
          <a:ext cx="4159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Формула" r:id="rId5" imgW="126835" imgH="139518" progId="Equation.3">
                  <p:embed/>
                </p:oleObj>
              </mc:Choice>
              <mc:Fallback>
                <p:oleObj name="Формула" r:id="rId5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1928813"/>
                        <a:ext cx="4159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1285875" y="3929063"/>
          <a:ext cx="45085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Формула" r:id="rId7" imgW="152268" imgH="203024" progId="Equation.3">
                  <p:embed/>
                </p:oleObj>
              </mc:Choice>
              <mc:Fallback>
                <p:oleObj name="Формула" r:id="rId7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3929063"/>
                        <a:ext cx="450850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7188" y="4724400"/>
            <a:ext cx="70231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Расстояние между скрещивающимися прямыми </a:t>
            </a: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равно расстоянию от любой точки одной из этих прямых до плоскости, проходящей через вторую прямую параллельно первой прямой.</a:t>
            </a:r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2214563" y="2786063"/>
          <a:ext cx="3492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Формула" r:id="rId9" imgW="126725" imgH="177415" progId="Equation.3">
                  <p:embed/>
                </p:oleObj>
              </mc:Choice>
              <mc:Fallback>
                <p:oleObj name="Формула" r:id="rId9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2786063"/>
                        <a:ext cx="34925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2391569" y="2821782"/>
            <a:ext cx="1216025" cy="15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6"/>
          <p:cNvGraphicFramePr>
            <a:graphicFrameLocks noChangeAspect="1"/>
          </p:cNvGraphicFramePr>
          <p:nvPr/>
        </p:nvGraphicFramePr>
        <p:xfrm>
          <a:off x="5148263" y="3860800"/>
          <a:ext cx="28797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Формула" r:id="rId11" imgW="1040948" imgH="215806" progId="Equation.3">
                  <p:embed/>
                </p:oleObj>
              </mc:Choice>
              <mc:Fallback>
                <p:oleObj name="Формула" r:id="rId11" imgW="104094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860800"/>
                        <a:ext cx="287972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9" name="Object 7"/>
          <p:cNvGraphicFramePr>
            <a:graphicFrameLocks noChangeAspect="1"/>
          </p:cNvGraphicFramePr>
          <p:nvPr/>
        </p:nvGraphicFramePr>
        <p:xfrm>
          <a:off x="6011863" y="2852738"/>
          <a:ext cx="11715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Формула" r:id="rId13" imgW="355292" imgH="203024" progId="Equation.3">
                  <p:embed/>
                </p:oleObj>
              </mc:Choice>
              <mc:Fallback>
                <p:oleObj name="Формула" r:id="rId13" imgW="355292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852738"/>
                        <a:ext cx="117157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7" name="TextBox 17"/>
          <p:cNvSpPr txBox="1">
            <a:spLocks noChangeArrowheads="1"/>
          </p:cNvSpPr>
          <p:nvPr/>
        </p:nvSpPr>
        <p:spPr bwMode="auto">
          <a:xfrm>
            <a:off x="395288" y="1412875"/>
            <a:ext cx="1655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способ.</a:t>
            </a:r>
          </a:p>
        </p:txBody>
      </p:sp>
    </p:spTree>
    <p:extLst>
      <p:ext uri="{BB962C8B-B14F-4D97-AF65-F5344CB8AC3E}">
        <p14:creationId xmlns:p14="http://schemas.microsoft.com/office/powerpoint/2010/main" val="7052326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0" y="333375"/>
            <a:ext cx="72358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Способы вычисления расстояния между скрещивающимися прямыми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араллелограмм 2"/>
          <p:cNvSpPr/>
          <p:nvPr/>
        </p:nvSpPr>
        <p:spPr>
          <a:xfrm>
            <a:off x="1214438" y="3571875"/>
            <a:ext cx="3714750" cy="1428750"/>
          </a:xfrm>
          <a:prstGeom prst="parallelogram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785938" y="2286000"/>
            <a:ext cx="2714625" cy="50006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1714500" y="3929063"/>
            <a:ext cx="2714625" cy="500062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785938" y="3929063"/>
            <a:ext cx="2500312" cy="85725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1500188" y="3000375"/>
          <a:ext cx="5000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Формула" r:id="rId3" imgW="152334" imgH="139639" progId="Equation.3">
                  <p:embed/>
                </p:oleObj>
              </mc:Choice>
              <mc:Fallback>
                <p:oleObj name="Формула" r:id="rId3" imgW="152334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3000375"/>
                        <a:ext cx="5000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4071938" y="2000250"/>
          <a:ext cx="4159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Формула" r:id="rId5" imgW="126835" imgH="139518" progId="Equation.3">
                  <p:embed/>
                </p:oleObj>
              </mc:Choice>
              <mc:Fallback>
                <p:oleObj name="Формула" r:id="rId5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2000250"/>
                        <a:ext cx="4159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1285875" y="4500563"/>
          <a:ext cx="3968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Формула" r:id="rId7" imgW="152268" imgH="203024" progId="Equation.3">
                  <p:embed/>
                </p:oleObj>
              </mc:Choice>
              <mc:Fallback>
                <p:oleObj name="Формула" r:id="rId7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4500563"/>
                        <a:ext cx="39687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7188" y="5072063"/>
            <a:ext cx="70945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Расстояние между скрещивающимися прямыми </a:t>
            </a: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равно расстоянию между двумя параллельными плоскостями, содержащими эти прямые.</a:t>
            </a:r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3929063" y="4286250"/>
          <a:ext cx="3492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Формула" r:id="rId9" imgW="126725" imgH="177415" progId="Equation.3">
                  <p:embed/>
                </p:oleObj>
              </mc:Choice>
              <mc:Fallback>
                <p:oleObj name="Формула" r:id="rId9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4286250"/>
                        <a:ext cx="34925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1928812" y="3429001"/>
            <a:ext cx="157162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6"/>
          <p:cNvGraphicFramePr>
            <a:graphicFrameLocks noChangeAspect="1"/>
          </p:cNvGraphicFramePr>
          <p:nvPr/>
        </p:nvGraphicFramePr>
        <p:xfrm>
          <a:off x="4932363" y="3357563"/>
          <a:ext cx="29527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Формула" r:id="rId11" imgW="1066337" imgH="215806" progId="Equation.3">
                  <p:embed/>
                </p:oleObj>
              </mc:Choice>
              <mc:Fallback>
                <p:oleObj name="Формула" r:id="rId11" imgW="1066337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357563"/>
                        <a:ext cx="29527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араллелограмм 13"/>
          <p:cNvSpPr/>
          <p:nvPr/>
        </p:nvSpPr>
        <p:spPr>
          <a:xfrm>
            <a:off x="1285875" y="1928813"/>
            <a:ext cx="3714750" cy="1428750"/>
          </a:xfrm>
          <a:prstGeom prst="parallelogram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928813" y="2357438"/>
            <a:ext cx="2500312" cy="85725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7"/>
          <p:cNvGraphicFramePr>
            <a:graphicFrameLocks noChangeAspect="1"/>
          </p:cNvGraphicFramePr>
          <p:nvPr/>
        </p:nvGraphicFramePr>
        <p:xfrm>
          <a:off x="5651500" y="2276475"/>
          <a:ext cx="121443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Формула" r:id="rId13" imgW="368140" imgH="203112" progId="Equation.3">
                  <p:embed/>
                </p:oleObj>
              </mc:Choice>
              <mc:Fallback>
                <p:oleObj name="Формула" r:id="rId13" imgW="36814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276475"/>
                        <a:ext cx="1214438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3" name="TextBox 19"/>
          <p:cNvSpPr txBox="1">
            <a:spLocks noChangeArrowheads="1"/>
          </p:cNvSpPr>
          <p:nvPr/>
        </p:nvSpPr>
        <p:spPr bwMode="auto">
          <a:xfrm>
            <a:off x="395288" y="1412875"/>
            <a:ext cx="1655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способ.</a:t>
            </a:r>
          </a:p>
        </p:txBody>
      </p:sp>
    </p:spTree>
    <p:extLst>
      <p:ext uri="{BB962C8B-B14F-4D97-AF65-F5344CB8AC3E}">
        <p14:creationId xmlns:p14="http://schemas.microsoft.com/office/powerpoint/2010/main" val="5522743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араллелограмм 48"/>
          <p:cNvSpPr/>
          <p:nvPr/>
        </p:nvSpPr>
        <p:spPr>
          <a:xfrm rot="2277759">
            <a:off x="3544888" y="3208338"/>
            <a:ext cx="285750" cy="142875"/>
          </a:xfrm>
          <a:prstGeom prst="parallelogram">
            <a:avLst>
              <a:gd name="adj" fmla="val 8658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0" y="117475"/>
            <a:ext cx="7092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Способы вычисления расстояния между скрещивающимися прямыми</a:t>
            </a:r>
          </a:p>
        </p:txBody>
      </p:sp>
      <p:sp>
        <p:nvSpPr>
          <p:cNvPr id="3" name="Параллелограмм 2"/>
          <p:cNvSpPr/>
          <p:nvPr/>
        </p:nvSpPr>
        <p:spPr>
          <a:xfrm>
            <a:off x="1214438" y="2857500"/>
            <a:ext cx="4143375" cy="1428750"/>
          </a:xfrm>
          <a:prstGeom prst="parallelogram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857375" y="3143250"/>
            <a:ext cx="2214563" cy="428625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857375" y="1643063"/>
            <a:ext cx="2214563" cy="785812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1357313" y="3929063"/>
          <a:ext cx="5000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Формула" r:id="rId3" imgW="152334" imgH="139639" progId="Equation.3">
                  <p:embed/>
                </p:oleObj>
              </mc:Choice>
              <mc:Fallback>
                <p:oleObj name="Формула" r:id="rId3" imgW="152334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3929063"/>
                        <a:ext cx="5000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4357688" y="1857375"/>
          <a:ext cx="4159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Формула" r:id="rId5" imgW="126835" imgH="139518" progId="Equation.3">
                  <p:embed/>
                </p:oleObj>
              </mc:Choice>
              <mc:Fallback>
                <p:oleObj name="Формула" r:id="rId5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1857375"/>
                        <a:ext cx="4159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7188" y="5072063"/>
            <a:ext cx="70945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Расстояние между скрещивающимися прямыми </a:t>
            </a: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равно расстоянию между их проекциями на плоскость, перпендикулярную одной из них.</a:t>
            </a:r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2071688" y="1214438"/>
          <a:ext cx="3492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Формула" r:id="rId7" imgW="126725" imgH="177415" progId="Equation.3">
                  <p:embed/>
                </p:oleObj>
              </mc:Choice>
              <mc:Fallback>
                <p:oleObj name="Формула" r:id="rId7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1214438"/>
                        <a:ext cx="34925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3393282" y="2750344"/>
            <a:ext cx="1928812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6"/>
          <p:cNvGraphicFramePr>
            <a:graphicFrameLocks noChangeAspect="1"/>
          </p:cNvGraphicFramePr>
          <p:nvPr/>
        </p:nvGraphicFramePr>
        <p:xfrm>
          <a:off x="4597400" y="4357688"/>
          <a:ext cx="3176588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Формула" r:id="rId9" imgW="1066337" imgH="215806" progId="Equation.3">
                  <p:embed/>
                </p:oleObj>
              </mc:Choice>
              <mc:Fallback>
                <p:oleObj name="Формула" r:id="rId9" imgW="1066337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4357688"/>
                        <a:ext cx="3176588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Прямая соединительная линия 26"/>
          <p:cNvCxnSpPr/>
          <p:nvPr/>
        </p:nvCxnSpPr>
        <p:spPr>
          <a:xfrm rot="5400000">
            <a:off x="4073525" y="4071938"/>
            <a:ext cx="569913" cy="1587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4108450" y="4608513"/>
            <a:ext cx="49847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0800000">
            <a:off x="3714750" y="3214688"/>
            <a:ext cx="642938" cy="50006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688" name="Object 8"/>
          <p:cNvGraphicFramePr>
            <a:graphicFrameLocks noChangeAspect="1"/>
          </p:cNvGraphicFramePr>
          <p:nvPr/>
        </p:nvGraphicFramePr>
        <p:xfrm>
          <a:off x="1857375" y="3000375"/>
          <a:ext cx="3841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Формула" r:id="rId11" imgW="139579" imgH="215713" progId="Equation.3">
                  <p:embed/>
                </p:oleObj>
              </mc:Choice>
              <mc:Fallback>
                <p:oleObj name="Формула" r:id="rId11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3000375"/>
                        <a:ext cx="38417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Овал 49"/>
          <p:cNvSpPr/>
          <p:nvPr/>
        </p:nvSpPr>
        <p:spPr>
          <a:xfrm>
            <a:off x="4305300" y="3643313"/>
            <a:ext cx="71438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51" name="Object 9"/>
          <p:cNvGraphicFramePr>
            <a:graphicFrameLocks noChangeAspect="1"/>
          </p:cNvGraphicFramePr>
          <p:nvPr/>
        </p:nvGraphicFramePr>
        <p:xfrm>
          <a:off x="4416425" y="3286125"/>
          <a:ext cx="50006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Формула" r:id="rId13" imgW="152268" imgH="164957" progId="Equation.3">
                  <p:embed/>
                </p:oleObj>
              </mc:Choice>
              <mc:Fallback>
                <p:oleObj name="Формула" r:id="rId13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425" y="3286125"/>
                        <a:ext cx="500063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"/>
          <p:cNvGraphicFramePr>
            <a:graphicFrameLocks noChangeAspect="1"/>
          </p:cNvGraphicFramePr>
          <p:nvPr/>
        </p:nvGraphicFramePr>
        <p:xfrm>
          <a:off x="5651500" y="1412875"/>
          <a:ext cx="135731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Формула" r:id="rId15" imgW="393359" imgH="177646" progId="Equation.3">
                  <p:embed/>
                </p:oleObj>
              </mc:Choice>
              <mc:Fallback>
                <p:oleObj name="Формула" r:id="rId15" imgW="393359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412875"/>
                        <a:ext cx="135731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/>
          <p:cNvGraphicFramePr>
            <a:graphicFrameLocks noChangeAspect="1"/>
          </p:cNvGraphicFramePr>
          <p:nvPr/>
        </p:nvGraphicFramePr>
        <p:xfrm>
          <a:off x="5643563" y="2376488"/>
          <a:ext cx="13208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Формула" r:id="rId17" imgW="444114" imgH="177646" progId="Equation.3">
                  <p:embed/>
                </p:oleObj>
              </mc:Choice>
              <mc:Fallback>
                <p:oleObj name="Формула" r:id="rId17" imgW="444114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3" y="2376488"/>
                        <a:ext cx="1320800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2" name="Object 12"/>
          <p:cNvGraphicFramePr>
            <a:graphicFrameLocks noChangeAspect="1"/>
          </p:cNvGraphicFramePr>
          <p:nvPr/>
        </p:nvGraphicFramePr>
        <p:xfrm>
          <a:off x="5651500" y="3068638"/>
          <a:ext cx="12842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Формула" r:id="rId19" imgW="431613" imgH="215806" progId="Equation.3">
                  <p:embed/>
                </p:oleObj>
              </mc:Choice>
              <mc:Fallback>
                <p:oleObj name="Формула" r:id="rId19" imgW="431613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068638"/>
                        <a:ext cx="128428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2" name="TextBox 23"/>
          <p:cNvSpPr txBox="1">
            <a:spLocks noChangeArrowheads="1"/>
          </p:cNvSpPr>
          <p:nvPr/>
        </p:nvSpPr>
        <p:spPr bwMode="auto">
          <a:xfrm>
            <a:off x="323850" y="1125538"/>
            <a:ext cx="1655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способ.</a:t>
            </a:r>
          </a:p>
        </p:txBody>
      </p:sp>
    </p:spTree>
    <p:extLst>
      <p:ext uri="{BB962C8B-B14F-4D97-AF65-F5344CB8AC3E}">
        <p14:creationId xmlns:p14="http://schemas.microsoft.com/office/powerpoint/2010/main" val="30312086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reeform 1"/>
          <p:cNvSpPr>
            <a:spLocks noChangeArrowheads="1"/>
          </p:cNvSpPr>
          <p:nvPr/>
        </p:nvSpPr>
        <p:spPr bwMode="auto">
          <a:xfrm>
            <a:off x="1214438" y="2771775"/>
            <a:ext cx="2457450" cy="2276475"/>
          </a:xfrm>
          <a:custGeom>
            <a:avLst/>
            <a:gdLst>
              <a:gd name="T0" fmla="*/ 0 w 2457450"/>
              <a:gd name="T1" fmla="*/ 1690711 h 2276475"/>
              <a:gd name="T2" fmla="*/ 2457450 w 2457450"/>
              <a:gd name="T3" fmla="*/ 0 h 2276475"/>
              <a:gd name="T4" fmla="*/ 2452686 w 2457450"/>
              <a:gd name="T5" fmla="*/ 2276475 h 2276475"/>
              <a:gd name="T6" fmla="*/ 0 w 2457450"/>
              <a:gd name="T7" fmla="*/ 1690711 h 2276475"/>
              <a:gd name="T8" fmla="*/ 0 60000 65536"/>
              <a:gd name="T9" fmla="*/ 0 60000 65536"/>
              <a:gd name="T10" fmla="*/ 0 60000 65536"/>
              <a:gd name="T11" fmla="*/ 0 60000 65536"/>
              <a:gd name="T12" fmla="*/ 0 w 2457450"/>
              <a:gd name="T13" fmla="*/ 0 h 2276475"/>
              <a:gd name="T14" fmla="*/ 2457450 w 2457450"/>
              <a:gd name="T15" fmla="*/ 2276475 h 22764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57450" h="2276475">
                <a:moveTo>
                  <a:pt x="0" y="1690688"/>
                </a:moveTo>
                <a:lnTo>
                  <a:pt x="2457450" y="0"/>
                </a:lnTo>
                <a:cubicBezTo>
                  <a:pt x="2455862" y="758825"/>
                  <a:pt x="2454275" y="1517650"/>
                  <a:pt x="2452687" y="2276475"/>
                </a:cubicBezTo>
                <a:lnTo>
                  <a:pt x="0" y="1690688"/>
                </a:lnTo>
                <a:close/>
              </a:path>
            </a:pathLst>
          </a:custGeom>
          <a:solidFill>
            <a:srgbClr val="FFADF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120650" y="425450"/>
            <a:ext cx="71151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правильной шестиугольной призме </a:t>
            </a:r>
            <a:r>
              <a:rPr lang="en-US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ABCDEFA</a:t>
            </a:r>
            <a:r>
              <a:rPr lang="en-US" altLang="ru-RU" sz="20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ru-RU" sz="20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ru-RU" sz="20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ru-RU" sz="20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ru-RU" sz="20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ru-RU" sz="20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стороны основания которой равны 5, а боковые рёбра равны 11, найдите расстояние от точки </a:t>
            </a:r>
            <a:r>
              <a:rPr lang="ru-RU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прямой </a:t>
            </a:r>
            <a:r>
              <a:rPr lang="en-US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0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altLang="ru-RU" sz="20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7200" y="0"/>
            <a:ext cx="2484438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№ 5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995738" y="1196975"/>
            <a:ext cx="4176712" cy="437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1)Так как 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ABCDEF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правильный шестиугольник,  то   </a:t>
            </a:r>
          </a:p>
          <a:p>
            <a: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C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⊥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i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⊥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по определению     правильной призмы.    </a:t>
            </a:r>
          </a:p>
          <a:p>
            <a: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C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⊥(А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по признаку перпендикулярности прямой </a:t>
            </a:r>
          </a:p>
          <a:p>
            <a: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плоскости, т.е. </a:t>
            </a:r>
          </a:p>
          <a:p>
            <a: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 –перпендикуляр к плоскости, </a:t>
            </a:r>
          </a:p>
          <a:p>
            <a: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наклонная ,</a:t>
            </a:r>
          </a:p>
          <a:p>
            <a: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– проекция наклонной, </a:t>
            </a:r>
          </a:p>
          <a:p>
            <a: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⊥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прямая в плоскости.</a:t>
            </a: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>
            <a:off x="1209675" y="2770188"/>
            <a:ext cx="2460625" cy="1685925"/>
          </a:xfrm>
          <a:prstGeom prst="line">
            <a:avLst/>
          </a:prstGeom>
          <a:noFill/>
          <a:ln w="19080">
            <a:solidFill>
              <a:srgbClr val="FF0A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1212850" y="4456113"/>
            <a:ext cx="2454275" cy="596900"/>
          </a:xfrm>
          <a:prstGeom prst="line">
            <a:avLst/>
          </a:prstGeom>
          <a:noFill/>
          <a:ln w="19080">
            <a:solidFill>
              <a:srgbClr val="FF0A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23560" name="Group 11"/>
          <p:cNvGrpSpPr>
            <a:grpSpLocks/>
          </p:cNvGrpSpPr>
          <p:nvPr/>
        </p:nvGrpSpPr>
        <p:grpSpPr bwMode="auto">
          <a:xfrm>
            <a:off x="127000" y="1598613"/>
            <a:ext cx="3994150" cy="4494212"/>
            <a:chOff x="80" y="1007"/>
            <a:chExt cx="2516" cy="2831"/>
          </a:xfrm>
        </p:grpSpPr>
        <p:sp>
          <p:nvSpPr>
            <p:cNvPr id="23567" name="Text Box 12"/>
            <p:cNvSpPr txBox="1">
              <a:spLocks noChangeArrowheads="1"/>
            </p:cNvSpPr>
            <p:nvPr/>
          </p:nvSpPr>
          <p:spPr bwMode="auto">
            <a:xfrm>
              <a:off x="1316" y="3503"/>
              <a:ext cx="2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2800" i="1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3568" name="Text Box 13"/>
            <p:cNvSpPr txBox="1">
              <a:spLocks noChangeArrowheads="1"/>
            </p:cNvSpPr>
            <p:nvPr/>
          </p:nvSpPr>
          <p:spPr bwMode="auto">
            <a:xfrm>
              <a:off x="2217" y="3087"/>
              <a:ext cx="2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i="1">
                  <a:solidFill>
                    <a:srgbClr val="000000"/>
                  </a:solidFill>
                </a:rPr>
                <a:t>А</a:t>
              </a:r>
            </a:p>
          </p:txBody>
        </p:sp>
        <p:sp>
          <p:nvSpPr>
            <p:cNvPr id="23569" name="Text Box 14"/>
            <p:cNvSpPr txBox="1">
              <a:spLocks noChangeArrowheads="1"/>
            </p:cNvSpPr>
            <p:nvPr/>
          </p:nvSpPr>
          <p:spPr bwMode="auto">
            <a:xfrm>
              <a:off x="571" y="2531"/>
              <a:ext cx="2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i="1">
                  <a:solidFill>
                    <a:srgbClr val="000000"/>
                  </a:solidFill>
                </a:rPr>
                <a:t>С</a:t>
              </a:r>
            </a:p>
          </p:txBody>
        </p:sp>
        <p:sp>
          <p:nvSpPr>
            <p:cNvPr id="23570" name="Text Box 15"/>
            <p:cNvSpPr txBox="1">
              <a:spLocks noChangeArrowheads="1"/>
            </p:cNvSpPr>
            <p:nvPr/>
          </p:nvSpPr>
          <p:spPr bwMode="auto">
            <a:xfrm>
              <a:off x="1521" y="2531"/>
              <a:ext cx="23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i="1">
                  <a:solidFill>
                    <a:srgbClr val="000000"/>
                  </a:solidFill>
                </a:rPr>
                <a:t>В</a:t>
              </a:r>
            </a:p>
          </p:txBody>
        </p:sp>
        <p:sp>
          <p:nvSpPr>
            <p:cNvPr id="23571" name="Text Box 16"/>
            <p:cNvSpPr txBox="1">
              <a:spLocks noChangeArrowheads="1"/>
            </p:cNvSpPr>
            <p:nvPr/>
          </p:nvSpPr>
          <p:spPr bwMode="auto">
            <a:xfrm>
              <a:off x="163" y="3080"/>
              <a:ext cx="2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2800" i="1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3572" name="Freeform 17"/>
            <p:cNvSpPr>
              <a:spLocks noChangeArrowheads="1"/>
            </p:cNvSpPr>
            <p:nvPr/>
          </p:nvSpPr>
          <p:spPr bwMode="auto">
            <a:xfrm>
              <a:off x="383" y="1737"/>
              <a:ext cx="1924" cy="1827"/>
            </a:xfrm>
            <a:custGeom>
              <a:avLst/>
              <a:gdLst>
                <a:gd name="T0" fmla="*/ 0 w 3056965"/>
                <a:gd name="T1" fmla="*/ 0 h 2904565"/>
                <a:gd name="T2" fmla="*/ 0 w 3056965"/>
                <a:gd name="T3" fmla="*/ 0 h 2904565"/>
                <a:gd name="T4" fmla="*/ 0 w 3056965"/>
                <a:gd name="T5" fmla="*/ 0 h 2904565"/>
                <a:gd name="T6" fmla="*/ 0 w 3056965"/>
                <a:gd name="T7" fmla="*/ 0 h 2904565"/>
                <a:gd name="T8" fmla="*/ 0 w 3056965"/>
                <a:gd name="T9" fmla="*/ 0 h 2904565"/>
                <a:gd name="T10" fmla="*/ 0 w 3056965"/>
                <a:gd name="T11" fmla="*/ 0 h 29045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56965"/>
                <a:gd name="T19" fmla="*/ 0 h 2904565"/>
                <a:gd name="T20" fmla="*/ 3056965 w 3056965"/>
                <a:gd name="T21" fmla="*/ 2904565 h 29045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56965" h="2904565">
                  <a:moveTo>
                    <a:pt x="0" y="0"/>
                  </a:moveTo>
                  <a:cubicBezTo>
                    <a:pt x="2988" y="767977"/>
                    <a:pt x="5977" y="1535953"/>
                    <a:pt x="8965" y="2303930"/>
                  </a:cubicBezTo>
                  <a:lnTo>
                    <a:pt x="914400" y="2904565"/>
                  </a:lnTo>
                  <a:lnTo>
                    <a:pt x="2447365" y="2904565"/>
                  </a:lnTo>
                  <a:lnTo>
                    <a:pt x="3056965" y="2294965"/>
                  </a:lnTo>
                  <a:lnTo>
                    <a:pt x="3056965" y="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black"/>
                </a:solidFill>
              </a:endParaRPr>
            </a:p>
          </p:txBody>
        </p:sp>
        <p:sp>
          <p:nvSpPr>
            <p:cNvPr id="23573" name="Line 18"/>
            <p:cNvSpPr>
              <a:spLocks noChangeShapeType="1"/>
            </p:cNvSpPr>
            <p:nvPr/>
          </p:nvSpPr>
          <p:spPr bwMode="auto">
            <a:xfrm flipH="1">
              <a:off x="958" y="2123"/>
              <a:ext cx="7" cy="1440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574" name="Line 19"/>
            <p:cNvSpPr>
              <a:spLocks noChangeShapeType="1"/>
            </p:cNvSpPr>
            <p:nvPr/>
          </p:nvSpPr>
          <p:spPr bwMode="auto">
            <a:xfrm>
              <a:off x="1925" y="2123"/>
              <a:ext cx="0" cy="1440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575" name="Freeform 20"/>
            <p:cNvSpPr>
              <a:spLocks noChangeArrowheads="1"/>
            </p:cNvSpPr>
            <p:nvPr/>
          </p:nvSpPr>
          <p:spPr bwMode="auto">
            <a:xfrm>
              <a:off x="383" y="1355"/>
              <a:ext cx="1924" cy="765"/>
            </a:xfrm>
            <a:custGeom>
              <a:avLst/>
              <a:gdLst>
                <a:gd name="T0" fmla="*/ 0 w 3056965"/>
                <a:gd name="T1" fmla="*/ 0 h 1219200"/>
                <a:gd name="T2" fmla="*/ 0 w 3056965"/>
                <a:gd name="T3" fmla="*/ 0 h 1219200"/>
                <a:gd name="T4" fmla="*/ 0 w 3056965"/>
                <a:gd name="T5" fmla="*/ 0 h 1219200"/>
                <a:gd name="T6" fmla="*/ 0 w 3056965"/>
                <a:gd name="T7" fmla="*/ 0 h 1219200"/>
                <a:gd name="T8" fmla="*/ 0 w 3056965"/>
                <a:gd name="T9" fmla="*/ 0 h 1219200"/>
                <a:gd name="T10" fmla="*/ 0 w 3056965"/>
                <a:gd name="T11" fmla="*/ 0 h 1219200"/>
                <a:gd name="T12" fmla="*/ 0 w 3056965"/>
                <a:gd name="T13" fmla="*/ 0 h 1219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56965"/>
                <a:gd name="T22" fmla="*/ 0 h 1219200"/>
                <a:gd name="T23" fmla="*/ 3056965 w 3056965"/>
                <a:gd name="T24" fmla="*/ 1219200 h 1219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56965" h="1219200">
                  <a:moveTo>
                    <a:pt x="0" y="609600"/>
                  </a:moveTo>
                  <a:lnTo>
                    <a:pt x="618565" y="0"/>
                  </a:lnTo>
                  <a:lnTo>
                    <a:pt x="2133600" y="0"/>
                  </a:lnTo>
                  <a:lnTo>
                    <a:pt x="3056965" y="618565"/>
                  </a:lnTo>
                  <a:lnTo>
                    <a:pt x="2447365" y="1219200"/>
                  </a:lnTo>
                  <a:lnTo>
                    <a:pt x="923365" y="1219200"/>
                  </a:lnTo>
                  <a:lnTo>
                    <a:pt x="0" y="609600"/>
                  </a:lnTo>
                  <a:close/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black"/>
                </a:solidFill>
              </a:endParaRPr>
            </a:p>
          </p:txBody>
        </p:sp>
        <p:sp>
          <p:nvSpPr>
            <p:cNvPr id="23576" name="Freeform 21"/>
            <p:cNvSpPr>
              <a:spLocks noChangeArrowheads="1"/>
            </p:cNvSpPr>
            <p:nvPr/>
          </p:nvSpPr>
          <p:spPr bwMode="auto">
            <a:xfrm>
              <a:off x="395" y="2806"/>
              <a:ext cx="1907" cy="371"/>
            </a:xfrm>
            <a:custGeom>
              <a:avLst/>
              <a:gdLst>
                <a:gd name="T0" fmla="*/ 0 w 3039036"/>
                <a:gd name="T1" fmla="*/ 0 h 600635"/>
                <a:gd name="T2" fmla="*/ 0 w 3039036"/>
                <a:gd name="T3" fmla="*/ 0 h 600635"/>
                <a:gd name="T4" fmla="*/ 0 w 3039036"/>
                <a:gd name="T5" fmla="*/ 0 h 600635"/>
                <a:gd name="T6" fmla="*/ 0 w 3039036"/>
                <a:gd name="T7" fmla="*/ 0 h 6006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39036"/>
                <a:gd name="T13" fmla="*/ 0 h 600635"/>
                <a:gd name="T14" fmla="*/ 3039036 w 3039036"/>
                <a:gd name="T15" fmla="*/ 600635 h 6006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39036" h="600635">
                  <a:moveTo>
                    <a:pt x="0" y="600635"/>
                  </a:moveTo>
                  <a:lnTo>
                    <a:pt x="600636" y="0"/>
                  </a:lnTo>
                  <a:lnTo>
                    <a:pt x="2124636" y="0"/>
                  </a:lnTo>
                  <a:lnTo>
                    <a:pt x="3039036" y="600635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black"/>
                </a:solidFill>
              </a:endParaRPr>
            </a:p>
          </p:txBody>
        </p:sp>
        <p:sp>
          <p:nvSpPr>
            <p:cNvPr id="23577" name="Line 22"/>
            <p:cNvSpPr>
              <a:spLocks noChangeShapeType="1"/>
            </p:cNvSpPr>
            <p:nvPr/>
          </p:nvSpPr>
          <p:spPr bwMode="auto">
            <a:xfrm>
              <a:off x="1728" y="1355"/>
              <a:ext cx="0" cy="144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578" name="Text Box 23"/>
            <p:cNvSpPr txBox="1">
              <a:spLocks noChangeArrowheads="1"/>
            </p:cNvSpPr>
            <p:nvPr/>
          </p:nvSpPr>
          <p:spPr bwMode="auto">
            <a:xfrm>
              <a:off x="1827" y="3499"/>
              <a:ext cx="2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2800" i="1">
                  <a:solidFill>
                    <a:srgbClr val="000000"/>
                  </a:solidFill>
                </a:rPr>
                <a:t>F</a:t>
              </a:r>
            </a:p>
          </p:txBody>
        </p:sp>
        <p:sp>
          <p:nvSpPr>
            <p:cNvPr id="23579" name="Text Box 24"/>
            <p:cNvSpPr txBox="1">
              <a:spLocks noChangeArrowheads="1"/>
            </p:cNvSpPr>
            <p:nvPr/>
          </p:nvSpPr>
          <p:spPr bwMode="auto">
            <a:xfrm>
              <a:off x="826" y="3511"/>
              <a:ext cx="22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2800" i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23580" name="Text Box 25"/>
            <p:cNvSpPr txBox="1">
              <a:spLocks noChangeArrowheads="1"/>
            </p:cNvSpPr>
            <p:nvPr/>
          </p:nvSpPr>
          <p:spPr bwMode="auto">
            <a:xfrm>
              <a:off x="2289" y="1489"/>
              <a:ext cx="308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i="1">
                  <a:solidFill>
                    <a:srgbClr val="000000"/>
                  </a:solidFill>
                </a:rPr>
                <a:t>А</a:t>
              </a:r>
              <a:r>
                <a:rPr lang="en-US" altLang="ru-RU" sz="2800" i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3581" name="Text Box 26"/>
            <p:cNvSpPr txBox="1">
              <a:spLocks noChangeArrowheads="1"/>
            </p:cNvSpPr>
            <p:nvPr/>
          </p:nvSpPr>
          <p:spPr bwMode="auto">
            <a:xfrm>
              <a:off x="627" y="1007"/>
              <a:ext cx="295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i="1">
                  <a:solidFill>
                    <a:srgbClr val="000000"/>
                  </a:solidFill>
                </a:rPr>
                <a:t>С</a:t>
              </a:r>
              <a:r>
                <a:rPr lang="en-US" altLang="ru-RU" sz="2800" i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3582" name="Text Box 27"/>
            <p:cNvSpPr txBox="1">
              <a:spLocks noChangeArrowheads="1"/>
            </p:cNvSpPr>
            <p:nvPr/>
          </p:nvSpPr>
          <p:spPr bwMode="auto">
            <a:xfrm>
              <a:off x="1577" y="1018"/>
              <a:ext cx="30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i="1">
                  <a:solidFill>
                    <a:srgbClr val="000000"/>
                  </a:solidFill>
                </a:rPr>
                <a:t>В</a:t>
              </a:r>
              <a:r>
                <a:rPr lang="en-US" altLang="ru-RU" sz="2800" i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3583" name="Text Box 28"/>
            <p:cNvSpPr txBox="1">
              <a:spLocks noChangeArrowheads="1"/>
            </p:cNvSpPr>
            <p:nvPr/>
          </p:nvSpPr>
          <p:spPr bwMode="auto">
            <a:xfrm>
              <a:off x="80" y="1499"/>
              <a:ext cx="315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2800" i="1">
                  <a:solidFill>
                    <a:srgbClr val="000000"/>
                  </a:solidFill>
                </a:rPr>
                <a:t>D</a:t>
              </a:r>
              <a:r>
                <a:rPr lang="en-US" altLang="ru-RU" sz="2800" i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3584" name="Text Box 29"/>
            <p:cNvSpPr txBox="1">
              <a:spLocks noChangeArrowheads="1"/>
            </p:cNvSpPr>
            <p:nvPr/>
          </p:nvSpPr>
          <p:spPr bwMode="auto">
            <a:xfrm>
              <a:off x="1691" y="1791"/>
              <a:ext cx="281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2800" i="1">
                  <a:solidFill>
                    <a:srgbClr val="000000"/>
                  </a:solidFill>
                </a:rPr>
                <a:t>F</a:t>
              </a:r>
              <a:r>
                <a:rPr lang="en-US" altLang="ru-RU" sz="2800" i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3585" name="Text Box 30"/>
            <p:cNvSpPr txBox="1">
              <a:spLocks noChangeArrowheads="1"/>
            </p:cNvSpPr>
            <p:nvPr/>
          </p:nvSpPr>
          <p:spPr bwMode="auto">
            <a:xfrm>
              <a:off x="867" y="1789"/>
              <a:ext cx="288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2800" i="1">
                  <a:solidFill>
                    <a:srgbClr val="000000"/>
                  </a:solidFill>
                </a:rPr>
                <a:t>E</a:t>
              </a:r>
              <a:r>
                <a:rPr lang="en-US" altLang="ru-RU" sz="2800" i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3586" name="Line 31"/>
            <p:cNvSpPr>
              <a:spLocks noChangeShapeType="1"/>
            </p:cNvSpPr>
            <p:nvPr/>
          </p:nvSpPr>
          <p:spPr bwMode="auto">
            <a:xfrm flipH="1">
              <a:off x="767" y="1355"/>
              <a:ext cx="6" cy="144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23561" name="Text Box 32"/>
          <p:cNvSpPr txBox="1">
            <a:spLocks noChangeArrowheads="1"/>
          </p:cNvSpPr>
          <p:nvPr/>
        </p:nvSpPr>
        <p:spPr bwMode="auto">
          <a:xfrm>
            <a:off x="131763" y="3643313"/>
            <a:ext cx="5397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i="1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5153" name="Freeform 33"/>
          <p:cNvSpPr>
            <a:spLocks noChangeArrowheads="1"/>
          </p:cNvSpPr>
          <p:nvPr/>
        </p:nvSpPr>
        <p:spPr bwMode="auto">
          <a:xfrm>
            <a:off x="3429000" y="4733925"/>
            <a:ext cx="228600" cy="252413"/>
          </a:xfrm>
          <a:custGeom>
            <a:avLst/>
            <a:gdLst>
              <a:gd name="T0" fmla="*/ 7696 w 266700"/>
              <a:gd name="T1" fmla="*/ 16109 h 266700"/>
              <a:gd name="T2" fmla="*/ 0 w 266700"/>
              <a:gd name="T3" fmla="*/ 0 h 266700"/>
              <a:gd name="T4" fmla="*/ 0 w 266700"/>
              <a:gd name="T5" fmla="*/ 75173 h 266700"/>
              <a:gd name="T6" fmla="*/ 0 60000 65536"/>
              <a:gd name="T7" fmla="*/ 0 60000 65536"/>
              <a:gd name="T8" fmla="*/ 0 60000 65536"/>
              <a:gd name="T9" fmla="*/ 0 w 266700"/>
              <a:gd name="T10" fmla="*/ 0 h 266700"/>
              <a:gd name="T11" fmla="*/ 266700 w 266700"/>
              <a:gd name="T12" fmla="*/ 266700 h 2667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6700" h="266700">
                <a:moveTo>
                  <a:pt x="266700" y="57150"/>
                </a:moveTo>
                <a:lnTo>
                  <a:pt x="0" y="0"/>
                </a:lnTo>
                <a:lnTo>
                  <a:pt x="0" y="266700"/>
                </a:lnTo>
              </a:path>
            </a:pathLst>
          </a:custGeom>
          <a:noFill/>
          <a:ln w="19080">
            <a:solidFill>
              <a:srgbClr val="FF0A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5" name="Правая фигурная скобка 34"/>
          <p:cNvSpPr/>
          <p:nvPr/>
        </p:nvSpPr>
        <p:spPr>
          <a:xfrm>
            <a:off x="7348538" y="2078038"/>
            <a:ext cx="69850" cy="8636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7551738" y="2363788"/>
            <a:ext cx="144462" cy="14287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23850" y="5949950"/>
            <a:ext cx="73437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Тогда по  теореме о трёх перпендикулярах </a:t>
            </a:r>
            <a:r>
              <a:rPr lang="en-US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ru-RU" altLang="ru-RU" sz="20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⊥</a:t>
            </a:r>
            <a:r>
              <a:rPr lang="en-US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0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altLang="ru-RU" sz="20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значит длина отрезка C</a:t>
            </a:r>
            <a:r>
              <a:rPr lang="en-US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0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равна искомому расстоянию</a:t>
            </a:r>
            <a:r>
              <a:rPr lang="ru-RU" altLang="ru-RU" sz="2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3" y="3028950"/>
            <a:ext cx="177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4030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nimBg="1"/>
      <p:bldP spid="5128" grpId="0" animBg="1"/>
      <p:bldP spid="5129" grpId="0" animBg="1"/>
      <p:bldP spid="5153" grpId="0" animBg="1"/>
      <p:bldP spid="35" grpId="0" animBg="1"/>
      <p:bldP spid="36" grpId="0" animBg="1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Freeform 1"/>
          <p:cNvSpPr>
            <a:spLocks noChangeArrowheads="1"/>
          </p:cNvSpPr>
          <p:nvPr/>
        </p:nvSpPr>
        <p:spPr bwMode="auto">
          <a:xfrm>
            <a:off x="1214438" y="2771775"/>
            <a:ext cx="2457450" cy="2276475"/>
          </a:xfrm>
          <a:custGeom>
            <a:avLst/>
            <a:gdLst>
              <a:gd name="T0" fmla="*/ 0 w 2457450"/>
              <a:gd name="T1" fmla="*/ 1690711 h 2276475"/>
              <a:gd name="T2" fmla="*/ 2457450 w 2457450"/>
              <a:gd name="T3" fmla="*/ 0 h 2276475"/>
              <a:gd name="T4" fmla="*/ 2452686 w 2457450"/>
              <a:gd name="T5" fmla="*/ 2276475 h 2276475"/>
              <a:gd name="T6" fmla="*/ 0 w 2457450"/>
              <a:gd name="T7" fmla="*/ 1690711 h 2276475"/>
              <a:gd name="T8" fmla="*/ 0 60000 65536"/>
              <a:gd name="T9" fmla="*/ 0 60000 65536"/>
              <a:gd name="T10" fmla="*/ 0 60000 65536"/>
              <a:gd name="T11" fmla="*/ 0 60000 65536"/>
              <a:gd name="T12" fmla="*/ 0 w 2457450"/>
              <a:gd name="T13" fmla="*/ 0 h 2276475"/>
              <a:gd name="T14" fmla="*/ 2457450 w 2457450"/>
              <a:gd name="T15" fmla="*/ 2276475 h 22764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57450" h="2276475">
                <a:moveTo>
                  <a:pt x="0" y="1690688"/>
                </a:moveTo>
                <a:lnTo>
                  <a:pt x="2457450" y="0"/>
                </a:lnTo>
                <a:cubicBezTo>
                  <a:pt x="2455862" y="758825"/>
                  <a:pt x="2454275" y="1517650"/>
                  <a:pt x="2452687" y="2276475"/>
                </a:cubicBezTo>
                <a:lnTo>
                  <a:pt x="0" y="1690688"/>
                </a:lnTo>
                <a:close/>
              </a:path>
            </a:pathLst>
          </a:custGeom>
          <a:solidFill>
            <a:srgbClr val="FFADF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8201" name="Text Box 2"/>
          <p:cNvSpPr txBox="1">
            <a:spLocks noChangeArrowheads="1"/>
          </p:cNvSpPr>
          <p:nvPr/>
        </p:nvSpPr>
        <p:spPr bwMode="auto">
          <a:xfrm>
            <a:off x="120650" y="425450"/>
            <a:ext cx="71151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правильной шестиугольной призме </a:t>
            </a:r>
            <a:r>
              <a:rPr lang="en-US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ABCDEFA</a:t>
            </a:r>
            <a:r>
              <a:rPr lang="en-US" altLang="ru-RU" sz="20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ru-RU" sz="20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ru-RU" sz="20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ru-RU" sz="20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ru-RU" sz="20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ru-RU" sz="20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стороны основания которой равны 5, а боковые рёбра равны 11, найдите расстояние от точки </a:t>
            </a:r>
            <a:r>
              <a:rPr lang="ru-RU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прямой </a:t>
            </a:r>
            <a:r>
              <a:rPr lang="en-US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0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altLang="ru-RU" sz="20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0"/>
            <a:ext cx="39973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№ 5  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(продолжение)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995738" y="1268413"/>
            <a:ext cx="4032250" cy="67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851275" y="2852738"/>
            <a:ext cx="4249738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Из 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∆ АВС (АВ=ВС=5,                   )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теореме косинусов найдём СА: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         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Из 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en-US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CAA</a:t>
            </a:r>
            <a:r>
              <a:rPr lang="ru-RU" altLang="ru-RU" sz="20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1,                                </a:t>
            </a:r>
            <a:r>
              <a:rPr lang="ru-RU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теореме  Пифагора  найдём </a:t>
            </a:r>
            <a:r>
              <a:rPr lang="en-US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ru-RU" altLang="ru-RU" sz="20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ru-RU" altLang="ru-RU" sz="20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ru-RU" sz="2000" b="1" i="1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de-DE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75 + 121 = 196</a:t>
            </a:r>
            <a:r>
              <a:rPr lang="de-DE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ru-RU" altLang="ru-RU" sz="20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14</a:t>
            </a:r>
          </a:p>
        </p:txBody>
      </p:sp>
      <p:sp>
        <p:nvSpPr>
          <p:cNvPr id="8205" name="Line 8"/>
          <p:cNvSpPr>
            <a:spLocks noChangeShapeType="1"/>
          </p:cNvSpPr>
          <p:nvPr/>
        </p:nvSpPr>
        <p:spPr bwMode="auto">
          <a:xfrm flipH="1">
            <a:off x="1209675" y="2770188"/>
            <a:ext cx="2460625" cy="1685925"/>
          </a:xfrm>
          <a:prstGeom prst="line">
            <a:avLst/>
          </a:prstGeom>
          <a:noFill/>
          <a:ln w="19080">
            <a:solidFill>
              <a:srgbClr val="FF0A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206" name="Line 9"/>
          <p:cNvSpPr>
            <a:spLocks noChangeShapeType="1"/>
          </p:cNvSpPr>
          <p:nvPr/>
        </p:nvSpPr>
        <p:spPr bwMode="auto">
          <a:xfrm>
            <a:off x="1212850" y="4456113"/>
            <a:ext cx="2454275" cy="596900"/>
          </a:xfrm>
          <a:prstGeom prst="line">
            <a:avLst/>
          </a:prstGeom>
          <a:noFill/>
          <a:ln w="19080">
            <a:solidFill>
              <a:srgbClr val="FF0A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49" name="Rectangle 10"/>
          <p:cNvSpPr>
            <a:spLocks noChangeArrowheads="1"/>
          </p:cNvSpPr>
          <p:nvPr/>
        </p:nvSpPr>
        <p:spPr bwMode="auto">
          <a:xfrm>
            <a:off x="655638" y="6092825"/>
            <a:ext cx="17891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alt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alt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8208" name="Group 11"/>
          <p:cNvGrpSpPr>
            <a:grpSpLocks/>
          </p:cNvGrpSpPr>
          <p:nvPr/>
        </p:nvGrpSpPr>
        <p:grpSpPr bwMode="auto">
          <a:xfrm>
            <a:off x="127000" y="1598613"/>
            <a:ext cx="3994150" cy="4494212"/>
            <a:chOff x="80" y="1007"/>
            <a:chExt cx="2516" cy="2831"/>
          </a:xfrm>
        </p:grpSpPr>
        <p:sp>
          <p:nvSpPr>
            <p:cNvPr id="8212" name="Text Box 12"/>
            <p:cNvSpPr txBox="1">
              <a:spLocks noChangeArrowheads="1"/>
            </p:cNvSpPr>
            <p:nvPr/>
          </p:nvSpPr>
          <p:spPr bwMode="auto">
            <a:xfrm>
              <a:off x="1316" y="3503"/>
              <a:ext cx="2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2800" i="1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8213" name="Text Box 13"/>
            <p:cNvSpPr txBox="1">
              <a:spLocks noChangeArrowheads="1"/>
            </p:cNvSpPr>
            <p:nvPr/>
          </p:nvSpPr>
          <p:spPr bwMode="auto">
            <a:xfrm>
              <a:off x="2217" y="3087"/>
              <a:ext cx="2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i="1">
                  <a:solidFill>
                    <a:srgbClr val="000000"/>
                  </a:solidFill>
                </a:rPr>
                <a:t>А</a:t>
              </a:r>
            </a:p>
          </p:txBody>
        </p:sp>
        <p:sp>
          <p:nvSpPr>
            <p:cNvPr id="8214" name="Text Box 14"/>
            <p:cNvSpPr txBox="1">
              <a:spLocks noChangeArrowheads="1"/>
            </p:cNvSpPr>
            <p:nvPr/>
          </p:nvSpPr>
          <p:spPr bwMode="auto">
            <a:xfrm>
              <a:off x="571" y="2531"/>
              <a:ext cx="2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i="1">
                  <a:solidFill>
                    <a:srgbClr val="000000"/>
                  </a:solidFill>
                </a:rPr>
                <a:t>С</a:t>
              </a:r>
            </a:p>
          </p:txBody>
        </p:sp>
        <p:sp>
          <p:nvSpPr>
            <p:cNvPr id="8215" name="Text Box 15"/>
            <p:cNvSpPr txBox="1">
              <a:spLocks noChangeArrowheads="1"/>
            </p:cNvSpPr>
            <p:nvPr/>
          </p:nvSpPr>
          <p:spPr bwMode="auto">
            <a:xfrm>
              <a:off x="1521" y="2531"/>
              <a:ext cx="23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i="1">
                  <a:solidFill>
                    <a:srgbClr val="000000"/>
                  </a:solidFill>
                </a:rPr>
                <a:t>В</a:t>
              </a:r>
            </a:p>
          </p:txBody>
        </p:sp>
        <p:sp>
          <p:nvSpPr>
            <p:cNvPr id="8216" name="Text Box 16"/>
            <p:cNvSpPr txBox="1">
              <a:spLocks noChangeArrowheads="1"/>
            </p:cNvSpPr>
            <p:nvPr/>
          </p:nvSpPr>
          <p:spPr bwMode="auto">
            <a:xfrm>
              <a:off x="163" y="3080"/>
              <a:ext cx="2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2800" i="1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8217" name="Freeform 17"/>
            <p:cNvSpPr>
              <a:spLocks noChangeArrowheads="1"/>
            </p:cNvSpPr>
            <p:nvPr/>
          </p:nvSpPr>
          <p:spPr bwMode="auto">
            <a:xfrm>
              <a:off x="383" y="1737"/>
              <a:ext cx="1924" cy="1827"/>
            </a:xfrm>
            <a:custGeom>
              <a:avLst/>
              <a:gdLst>
                <a:gd name="T0" fmla="*/ 0 w 3056965"/>
                <a:gd name="T1" fmla="*/ 0 h 2904565"/>
                <a:gd name="T2" fmla="*/ 0 w 3056965"/>
                <a:gd name="T3" fmla="*/ 0 h 2904565"/>
                <a:gd name="T4" fmla="*/ 0 w 3056965"/>
                <a:gd name="T5" fmla="*/ 0 h 2904565"/>
                <a:gd name="T6" fmla="*/ 0 w 3056965"/>
                <a:gd name="T7" fmla="*/ 0 h 2904565"/>
                <a:gd name="T8" fmla="*/ 0 w 3056965"/>
                <a:gd name="T9" fmla="*/ 0 h 2904565"/>
                <a:gd name="T10" fmla="*/ 0 w 3056965"/>
                <a:gd name="T11" fmla="*/ 0 h 29045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56965"/>
                <a:gd name="T19" fmla="*/ 0 h 2904565"/>
                <a:gd name="T20" fmla="*/ 3056965 w 3056965"/>
                <a:gd name="T21" fmla="*/ 2904565 h 29045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56965" h="2904565">
                  <a:moveTo>
                    <a:pt x="0" y="0"/>
                  </a:moveTo>
                  <a:cubicBezTo>
                    <a:pt x="2988" y="767977"/>
                    <a:pt x="5977" y="1535953"/>
                    <a:pt x="8965" y="2303930"/>
                  </a:cubicBezTo>
                  <a:lnTo>
                    <a:pt x="914400" y="2904565"/>
                  </a:lnTo>
                  <a:lnTo>
                    <a:pt x="2447365" y="2904565"/>
                  </a:lnTo>
                  <a:lnTo>
                    <a:pt x="3056965" y="2294965"/>
                  </a:lnTo>
                  <a:lnTo>
                    <a:pt x="3056965" y="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black"/>
                </a:solidFill>
              </a:endParaRPr>
            </a:p>
          </p:txBody>
        </p:sp>
        <p:sp>
          <p:nvSpPr>
            <p:cNvPr id="8218" name="Line 18"/>
            <p:cNvSpPr>
              <a:spLocks noChangeShapeType="1"/>
            </p:cNvSpPr>
            <p:nvPr/>
          </p:nvSpPr>
          <p:spPr bwMode="auto">
            <a:xfrm flipH="1">
              <a:off x="958" y="2123"/>
              <a:ext cx="7" cy="1440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219" name="Line 19"/>
            <p:cNvSpPr>
              <a:spLocks noChangeShapeType="1"/>
            </p:cNvSpPr>
            <p:nvPr/>
          </p:nvSpPr>
          <p:spPr bwMode="auto">
            <a:xfrm>
              <a:off x="1925" y="2123"/>
              <a:ext cx="0" cy="1440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220" name="Freeform 20"/>
            <p:cNvSpPr>
              <a:spLocks noChangeArrowheads="1"/>
            </p:cNvSpPr>
            <p:nvPr/>
          </p:nvSpPr>
          <p:spPr bwMode="auto">
            <a:xfrm>
              <a:off x="383" y="1355"/>
              <a:ext cx="1924" cy="765"/>
            </a:xfrm>
            <a:custGeom>
              <a:avLst/>
              <a:gdLst>
                <a:gd name="T0" fmla="*/ 0 w 3056965"/>
                <a:gd name="T1" fmla="*/ 0 h 1219200"/>
                <a:gd name="T2" fmla="*/ 0 w 3056965"/>
                <a:gd name="T3" fmla="*/ 0 h 1219200"/>
                <a:gd name="T4" fmla="*/ 0 w 3056965"/>
                <a:gd name="T5" fmla="*/ 0 h 1219200"/>
                <a:gd name="T6" fmla="*/ 0 w 3056965"/>
                <a:gd name="T7" fmla="*/ 0 h 1219200"/>
                <a:gd name="T8" fmla="*/ 0 w 3056965"/>
                <a:gd name="T9" fmla="*/ 0 h 1219200"/>
                <a:gd name="T10" fmla="*/ 0 w 3056965"/>
                <a:gd name="T11" fmla="*/ 0 h 1219200"/>
                <a:gd name="T12" fmla="*/ 0 w 3056965"/>
                <a:gd name="T13" fmla="*/ 0 h 1219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56965"/>
                <a:gd name="T22" fmla="*/ 0 h 1219200"/>
                <a:gd name="T23" fmla="*/ 3056965 w 3056965"/>
                <a:gd name="T24" fmla="*/ 1219200 h 1219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56965" h="1219200">
                  <a:moveTo>
                    <a:pt x="0" y="609600"/>
                  </a:moveTo>
                  <a:lnTo>
                    <a:pt x="618565" y="0"/>
                  </a:lnTo>
                  <a:lnTo>
                    <a:pt x="2133600" y="0"/>
                  </a:lnTo>
                  <a:lnTo>
                    <a:pt x="3056965" y="618565"/>
                  </a:lnTo>
                  <a:lnTo>
                    <a:pt x="2447365" y="1219200"/>
                  </a:lnTo>
                  <a:lnTo>
                    <a:pt x="923365" y="1219200"/>
                  </a:lnTo>
                  <a:lnTo>
                    <a:pt x="0" y="609600"/>
                  </a:lnTo>
                  <a:close/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black"/>
                </a:solidFill>
              </a:endParaRPr>
            </a:p>
          </p:txBody>
        </p:sp>
        <p:sp>
          <p:nvSpPr>
            <p:cNvPr id="8221" name="Freeform 21"/>
            <p:cNvSpPr>
              <a:spLocks noChangeArrowheads="1"/>
            </p:cNvSpPr>
            <p:nvPr/>
          </p:nvSpPr>
          <p:spPr bwMode="auto">
            <a:xfrm>
              <a:off x="395" y="2806"/>
              <a:ext cx="1907" cy="371"/>
            </a:xfrm>
            <a:custGeom>
              <a:avLst/>
              <a:gdLst>
                <a:gd name="T0" fmla="*/ 0 w 3039036"/>
                <a:gd name="T1" fmla="*/ 0 h 600635"/>
                <a:gd name="T2" fmla="*/ 0 w 3039036"/>
                <a:gd name="T3" fmla="*/ 0 h 600635"/>
                <a:gd name="T4" fmla="*/ 0 w 3039036"/>
                <a:gd name="T5" fmla="*/ 0 h 600635"/>
                <a:gd name="T6" fmla="*/ 0 w 3039036"/>
                <a:gd name="T7" fmla="*/ 0 h 6006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39036"/>
                <a:gd name="T13" fmla="*/ 0 h 600635"/>
                <a:gd name="T14" fmla="*/ 3039036 w 3039036"/>
                <a:gd name="T15" fmla="*/ 600635 h 6006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39036" h="600635">
                  <a:moveTo>
                    <a:pt x="0" y="600635"/>
                  </a:moveTo>
                  <a:lnTo>
                    <a:pt x="600636" y="0"/>
                  </a:lnTo>
                  <a:lnTo>
                    <a:pt x="2124636" y="0"/>
                  </a:lnTo>
                  <a:lnTo>
                    <a:pt x="3039036" y="600635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black"/>
                </a:solidFill>
              </a:endParaRPr>
            </a:p>
          </p:txBody>
        </p:sp>
        <p:sp>
          <p:nvSpPr>
            <p:cNvPr id="8222" name="Line 22"/>
            <p:cNvSpPr>
              <a:spLocks noChangeShapeType="1"/>
            </p:cNvSpPr>
            <p:nvPr/>
          </p:nvSpPr>
          <p:spPr bwMode="auto">
            <a:xfrm>
              <a:off x="1728" y="1355"/>
              <a:ext cx="0" cy="144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223" name="Text Box 23"/>
            <p:cNvSpPr txBox="1">
              <a:spLocks noChangeArrowheads="1"/>
            </p:cNvSpPr>
            <p:nvPr/>
          </p:nvSpPr>
          <p:spPr bwMode="auto">
            <a:xfrm>
              <a:off x="1827" y="3499"/>
              <a:ext cx="2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2800" i="1">
                  <a:solidFill>
                    <a:srgbClr val="000000"/>
                  </a:solidFill>
                </a:rPr>
                <a:t>F</a:t>
              </a:r>
            </a:p>
          </p:txBody>
        </p:sp>
        <p:sp>
          <p:nvSpPr>
            <p:cNvPr id="8224" name="Text Box 24"/>
            <p:cNvSpPr txBox="1">
              <a:spLocks noChangeArrowheads="1"/>
            </p:cNvSpPr>
            <p:nvPr/>
          </p:nvSpPr>
          <p:spPr bwMode="auto">
            <a:xfrm>
              <a:off x="826" y="3511"/>
              <a:ext cx="22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2800" i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8225" name="Text Box 25"/>
            <p:cNvSpPr txBox="1">
              <a:spLocks noChangeArrowheads="1"/>
            </p:cNvSpPr>
            <p:nvPr/>
          </p:nvSpPr>
          <p:spPr bwMode="auto">
            <a:xfrm>
              <a:off x="2289" y="1489"/>
              <a:ext cx="308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i="1">
                  <a:solidFill>
                    <a:srgbClr val="000000"/>
                  </a:solidFill>
                </a:rPr>
                <a:t>А</a:t>
              </a:r>
              <a:r>
                <a:rPr lang="en-US" altLang="ru-RU" sz="2800" i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8226" name="Text Box 26"/>
            <p:cNvSpPr txBox="1">
              <a:spLocks noChangeArrowheads="1"/>
            </p:cNvSpPr>
            <p:nvPr/>
          </p:nvSpPr>
          <p:spPr bwMode="auto">
            <a:xfrm>
              <a:off x="627" y="1007"/>
              <a:ext cx="295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i="1">
                  <a:solidFill>
                    <a:srgbClr val="000000"/>
                  </a:solidFill>
                </a:rPr>
                <a:t>С</a:t>
              </a:r>
              <a:r>
                <a:rPr lang="en-US" altLang="ru-RU" sz="2800" i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8227" name="Text Box 27"/>
            <p:cNvSpPr txBox="1">
              <a:spLocks noChangeArrowheads="1"/>
            </p:cNvSpPr>
            <p:nvPr/>
          </p:nvSpPr>
          <p:spPr bwMode="auto">
            <a:xfrm>
              <a:off x="1577" y="1018"/>
              <a:ext cx="30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i="1">
                  <a:solidFill>
                    <a:srgbClr val="000000"/>
                  </a:solidFill>
                </a:rPr>
                <a:t>В</a:t>
              </a:r>
              <a:r>
                <a:rPr lang="en-US" altLang="ru-RU" sz="2800" i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8228" name="Text Box 28"/>
            <p:cNvSpPr txBox="1">
              <a:spLocks noChangeArrowheads="1"/>
            </p:cNvSpPr>
            <p:nvPr/>
          </p:nvSpPr>
          <p:spPr bwMode="auto">
            <a:xfrm>
              <a:off x="80" y="1499"/>
              <a:ext cx="315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2800" i="1">
                  <a:solidFill>
                    <a:srgbClr val="000000"/>
                  </a:solidFill>
                </a:rPr>
                <a:t>D</a:t>
              </a:r>
              <a:r>
                <a:rPr lang="en-US" altLang="ru-RU" sz="2800" i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8229" name="Text Box 29"/>
            <p:cNvSpPr txBox="1">
              <a:spLocks noChangeArrowheads="1"/>
            </p:cNvSpPr>
            <p:nvPr/>
          </p:nvSpPr>
          <p:spPr bwMode="auto">
            <a:xfrm>
              <a:off x="1691" y="1791"/>
              <a:ext cx="281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2800" i="1">
                  <a:solidFill>
                    <a:srgbClr val="000000"/>
                  </a:solidFill>
                </a:rPr>
                <a:t>F</a:t>
              </a:r>
              <a:r>
                <a:rPr lang="en-US" altLang="ru-RU" sz="2800" i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8230" name="Text Box 30"/>
            <p:cNvSpPr txBox="1">
              <a:spLocks noChangeArrowheads="1"/>
            </p:cNvSpPr>
            <p:nvPr/>
          </p:nvSpPr>
          <p:spPr bwMode="auto">
            <a:xfrm>
              <a:off x="867" y="1789"/>
              <a:ext cx="288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2800" i="1">
                  <a:solidFill>
                    <a:srgbClr val="000000"/>
                  </a:solidFill>
                </a:rPr>
                <a:t>E</a:t>
              </a:r>
              <a:r>
                <a:rPr lang="en-US" altLang="ru-RU" sz="2800" i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8231" name="Line 31"/>
            <p:cNvSpPr>
              <a:spLocks noChangeShapeType="1"/>
            </p:cNvSpPr>
            <p:nvPr/>
          </p:nvSpPr>
          <p:spPr bwMode="auto">
            <a:xfrm flipH="1">
              <a:off x="767" y="1355"/>
              <a:ext cx="6" cy="144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8209" name="Text Box 32"/>
          <p:cNvSpPr txBox="1">
            <a:spLocks noChangeArrowheads="1"/>
          </p:cNvSpPr>
          <p:nvPr/>
        </p:nvSpPr>
        <p:spPr bwMode="auto">
          <a:xfrm>
            <a:off x="131763" y="3643313"/>
            <a:ext cx="5397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i="1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8210" name="Freeform 33"/>
          <p:cNvSpPr>
            <a:spLocks noChangeArrowheads="1"/>
          </p:cNvSpPr>
          <p:nvPr/>
        </p:nvSpPr>
        <p:spPr bwMode="auto">
          <a:xfrm>
            <a:off x="3429000" y="4733925"/>
            <a:ext cx="228600" cy="252413"/>
          </a:xfrm>
          <a:custGeom>
            <a:avLst/>
            <a:gdLst>
              <a:gd name="T0" fmla="*/ 7696 w 266700"/>
              <a:gd name="T1" fmla="*/ 16109 h 266700"/>
              <a:gd name="T2" fmla="*/ 0 w 266700"/>
              <a:gd name="T3" fmla="*/ 0 h 266700"/>
              <a:gd name="T4" fmla="*/ 0 w 266700"/>
              <a:gd name="T5" fmla="*/ 75173 h 266700"/>
              <a:gd name="T6" fmla="*/ 0 60000 65536"/>
              <a:gd name="T7" fmla="*/ 0 60000 65536"/>
              <a:gd name="T8" fmla="*/ 0 60000 65536"/>
              <a:gd name="T9" fmla="*/ 0 w 266700"/>
              <a:gd name="T10" fmla="*/ 0 h 266700"/>
              <a:gd name="T11" fmla="*/ 266700 w 266700"/>
              <a:gd name="T12" fmla="*/ 266700 h 2667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6700" h="266700">
                <a:moveTo>
                  <a:pt x="266700" y="57150"/>
                </a:moveTo>
                <a:lnTo>
                  <a:pt x="0" y="0"/>
                </a:lnTo>
                <a:lnTo>
                  <a:pt x="0" y="266700"/>
                </a:lnTo>
              </a:path>
            </a:pathLst>
          </a:custGeom>
          <a:noFill/>
          <a:ln w="19080">
            <a:solidFill>
              <a:srgbClr val="FF0A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0253" name="TextBox 34"/>
          <p:cNvSpPr txBox="1">
            <a:spLocks noChangeArrowheads="1"/>
          </p:cNvSpPr>
          <p:nvPr/>
        </p:nvSpPr>
        <p:spPr bwMode="auto">
          <a:xfrm>
            <a:off x="3859213" y="1843088"/>
            <a:ext cx="3817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ru-RU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Доказано, что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C</a:t>
            </a:r>
            <a:r>
              <a:rPr lang="en-US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0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искомое расстояние</a:t>
            </a:r>
            <a:r>
              <a:rPr lang="ru-RU" altLang="ru-RU" sz="2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altLang="ru-RU" i="1">
              <a:solidFill>
                <a:srgbClr val="002060"/>
              </a:solidFill>
            </a:endParaRPr>
          </a:p>
        </p:txBody>
      </p:sp>
      <p:graphicFrame>
        <p:nvGraphicFramePr>
          <p:cNvPr id="10254" name="Объект 35"/>
          <p:cNvGraphicFramePr>
            <a:graphicFrameLocks noChangeAspect="1"/>
          </p:cNvGraphicFramePr>
          <p:nvPr/>
        </p:nvGraphicFramePr>
        <p:xfrm>
          <a:off x="6659563" y="2852738"/>
          <a:ext cx="11938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Формула" r:id="rId4" imgW="672808" imgH="203112" progId="Equation.3">
                  <p:embed/>
                </p:oleObj>
              </mc:Choice>
              <mc:Fallback>
                <p:oleObj name="Формула" r:id="rId4" imgW="672808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2852738"/>
                        <a:ext cx="119380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Объект 36"/>
          <p:cNvGraphicFramePr>
            <a:graphicFrameLocks noChangeAspect="1"/>
          </p:cNvGraphicFramePr>
          <p:nvPr/>
        </p:nvGraphicFramePr>
        <p:xfrm>
          <a:off x="4427538" y="4297363"/>
          <a:ext cx="6492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Формула" r:id="rId6" imgW="304668" imgH="228501" progId="Equation.3">
                  <p:embed/>
                </p:oleObj>
              </mc:Choice>
              <mc:Fallback>
                <p:oleObj name="Формула" r:id="rId6" imgW="30466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297363"/>
                        <a:ext cx="6492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6" name="Object 4"/>
          <p:cNvGraphicFramePr>
            <a:graphicFrameLocks noChangeAspect="1"/>
          </p:cNvGraphicFramePr>
          <p:nvPr/>
        </p:nvGraphicFramePr>
        <p:xfrm>
          <a:off x="5435600" y="4652963"/>
          <a:ext cx="114776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Формула" r:id="rId8" imgW="609336" imgH="203112" progId="Equation.3">
                  <p:embed/>
                </p:oleObj>
              </mc:Choice>
              <mc:Fallback>
                <p:oleObj name="Формула" r:id="rId8" imgW="60933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652963"/>
                        <a:ext cx="114776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7" name="Объект 38"/>
          <p:cNvGraphicFramePr>
            <a:graphicFrameLocks noChangeAspect="1"/>
          </p:cNvGraphicFramePr>
          <p:nvPr/>
        </p:nvGraphicFramePr>
        <p:xfrm>
          <a:off x="3851275" y="3644900"/>
          <a:ext cx="38893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Формула" r:id="rId10" imgW="2286000" imgH="203200" progId="Equation.3">
                  <p:embed/>
                </p:oleObj>
              </mc:Choice>
              <mc:Fallback>
                <p:oleObj name="Формула" r:id="rId10" imgW="2286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644900"/>
                        <a:ext cx="38893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8" name="Object 6"/>
          <p:cNvGraphicFramePr>
            <a:graphicFrameLocks noChangeAspect="1"/>
          </p:cNvGraphicFramePr>
          <p:nvPr/>
        </p:nvGraphicFramePr>
        <p:xfrm>
          <a:off x="4006850" y="5445125"/>
          <a:ext cx="19224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Уравнение" r:id="rId12" imgW="1129810" imgH="241195" progId="Equation.3">
                  <p:embed/>
                </p:oleObj>
              </mc:Choice>
              <mc:Fallback>
                <p:oleObj name="Уравнение" r:id="rId12" imgW="1129810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850" y="5445125"/>
                        <a:ext cx="19224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9" name="Объект 40"/>
          <p:cNvGraphicFramePr>
            <a:graphicFrameLocks noChangeAspect="1"/>
          </p:cNvGraphicFramePr>
          <p:nvPr/>
        </p:nvGraphicFramePr>
        <p:xfrm>
          <a:off x="3924300" y="4005263"/>
          <a:ext cx="302418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Формула" r:id="rId14" imgW="1663700" imgH="228600" progId="Equation.3">
                  <p:embed/>
                </p:oleObj>
              </mc:Choice>
              <mc:Fallback>
                <p:oleObj name="Формула" r:id="rId14" imgW="1663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005263"/>
                        <a:ext cx="3024188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6427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2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2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Freeform 1"/>
          <p:cNvSpPr>
            <a:spLocks noChangeArrowheads="1"/>
          </p:cNvSpPr>
          <p:nvPr/>
        </p:nvSpPr>
        <p:spPr bwMode="auto">
          <a:xfrm>
            <a:off x="604838" y="4233863"/>
            <a:ext cx="292100" cy="279400"/>
          </a:xfrm>
          <a:custGeom>
            <a:avLst/>
            <a:gdLst>
              <a:gd name="T0" fmla="*/ 0 w 313267"/>
              <a:gd name="T1" fmla="*/ 29 h 355600"/>
              <a:gd name="T2" fmla="*/ 35866 w 313267"/>
              <a:gd name="T3" fmla="*/ 0 h 355600"/>
              <a:gd name="T4" fmla="*/ 35866 w 313267"/>
              <a:gd name="T5" fmla="*/ 200 h 355600"/>
              <a:gd name="T6" fmla="*/ 0 60000 65536"/>
              <a:gd name="T7" fmla="*/ 0 60000 65536"/>
              <a:gd name="T8" fmla="*/ 0 60000 65536"/>
              <a:gd name="T9" fmla="*/ 0 w 313267"/>
              <a:gd name="T10" fmla="*/ 0 h 355600"/>
              <a:gd name="T11" fmla="*/ 313267 w 313267"/>
              <a:gd name="T12" fmla="*/ 355600 h 355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3267" h="355600">
                <a:moveTo>
                  <a:pt x="0" y="50800"/>
                </a:moveTo>
                <a:lnTo>
                  <a:pt x="313267" y="0"/>
                </a:lnTo>
                <a:lnTo>
                  <a:pt x="313267" y="355600"/>
                </a:lnTo>
              </a:path>
            </a:pathLst>
          </a:custGeom>
          <a:noFill/>
          <a:ln w="12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1428750" y="4362450"/>
            <a:ext cx="39688" cy="136525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222" name="Line 3"/>
          <p:cNvSpPr>
            <a:spLocks noChangeShapeType="1"/>
          </p:cNvSpPr>
          <p:nvPr/>
        </p:nvSpPr>
        <p:spPr bwMode="auto">
          <a:xfrm flipV="1">
            <a:off x="601663" y="3954463"/>
            <a:ext cx="3954462" cy="606425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601663" y="4557713"/>
            <a:ext cx="3200400" cy="311150"/>
          </a:xfrm>
          <a:prstGeom prst="line">
            <a:avLst/>
          </a:prstGeom>
          <a:noFill/>
          <a:ln w="126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173" name="Freeform 5"/>
          <p:cNvSpPr>
            <a:spLocks noChangeArrowheads="1"/>
          </p:cNvSpPr>
          <p:nvPr/>
        </p:nvSpPr>
        <p:spPr bwMode="auto">
          <a:xfrm>
            <a:off x="593725" y="3335338"/>
            <a:ext cx="1836738" cy="1854200"/>
          </a:xfrm>
          <a:custGeom>
            <a:avLst/>
            <a:gdLst>
              <a:gd name="T0" fmla="*/ 0 w 1837267"/>
              <a:gd name="T1" fmla="*/ 0 h 1811866"/>
              <a:gd name="T2" fmla="*/ 1820937 w 1837267"/>
              <a:gd name="T3" fmla="*/ 1915113 h 1811866"/>
              <a:gd name="T4" fmla="*/ 1216759 w 1837267"/>
              <a:gd name="T5" fmla="*/ 3759943 h 1811866"/>
              <a:gd name="T6" fmla="*/ 0 w 1837267"/>
              <a:gd name="T7" fmla="*/ 0 h 1811866"/>
              <a:gd name="T8" fmla="*/ 0 60000 65536"/>
              <a:gd name="T9" fmla="*/ 0 60000 65536"/>
              <a:gd name="T10" fmla="*/ 0 60000 65536"/>
              <a:gd name="T11" fmla="*/ 0 60000 65536"/>
              <a:gd name="T12" fmla="*/ 0 w 1837267"/>
              <a:gd name="T13" fmla="*/ 0 h 1811866"/>
              <a:gd name="T14" fmla="*/ 1837267 w 1837267"/>
              <a:gd name="T15" fmla="*/ 1811866 h 18118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7267" h="1811866">
                <a:moveTo>
                  <a:pt x="0" y="0"/>
                </a:moveTo>
                <a:lnTo>
                  <a:pt x="1837267" y="922866"/>
                </a:lnTo>
                <a:lnTo>
                  <a:pt x="1227667" y="1811866"/>
                </a:lnTo>
                <a:lnTo>
                  <a:pt x="0" y="0"/>
                </a:lnTo>
                <a:close/>
              </a:path>
            </a:pathLst>
          </a:custGeom>
          <a:solidFill>
            <a:srgbClr val="FFAD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9225" name="Rectangle 6"/>
          <p:cNvSpPr>
            <a:spLocks noChangeArrowheads="1"/>
          </p:cNvSpPr>
          <p:nvPr/>
        </p:nvSpPr>
        <p:spPr bwMode="auto">
          <a:xfrm>
            <a:off x="250825" y="333375"/>
            <a:ext cx="68770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Ребро </a:t>
            </a:r>
            <a:r>
              <a:rPr lang="en-US" altLang="ru-RU" sz="2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пирамиды </a:t>
            </a:r>
            <a:r>
              <a:rPr lang="en-US" altLang="ru-RU" sz="2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DABC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перпендикулярно плоскости основания </a:t>
            </a:r>
            <a:r>
              <a:rPr lang="ru-RU" altLang="ru-RU" sz="2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АВС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Найдите расстояние от </a:t>
            </a:r>
            <a:r>
              <a:rPr lang="ru-RU" altLang="ru-RU" sz="2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плоскости, проходящей через середины ребер </a:t>
            </a:r>
            <a:r>
              <a:rPr lang="ru-RU" altLang="ru-RU" sz="2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2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ru-RU" sz="2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если </a:t>
            </a:r>
            <a:r>
              <a:rPr lang="ru-RU" altLang="ru-RU" sz="2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ru-RU" sz="2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       , </a:t>
            </a:r>
            <a:r>
              <a:rPr lang="ru-RU" altLang="ru-RU" sz="2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 = АС =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10, </a:t>
            </a:r>
            <a:r>
              <a:rPr lang="ru-RU" altLang="ru-RU" sz="2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         .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596900" y="3335338"/>
            <a:ext cx="1833563" cy="931862"/>
          </a:xfrm>
          <a:prstGeom prst="line">
            <a:avLst/>
          </a:prstGeom>
          <a:noFill/>
          <a:ln w="19080">
            <a:solidFill>
              <a:srgbClr val="FF0A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1798638" y="4267200"/>
            <a:ext cx="635000" cy="941388"/>
          </a:xfrm>
          <a:prstGeom prst="line">
            <a:avLst/>
          </a:prstGeom>
          <a:noFill/>
          <a:ln w="19080">
            <a:solidFill>
              <a:srgbClr val="FF0A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228" name="Freeform 9"/>
          <p:cNvSpPr>
            <a:spLocks noChangeArrowheads="1"/>
          </p:cNvSpPr>
          <p:nvPr/>
        </p:nvSpPr>
        <p:spPr bwMode="auto">
          <a:xfrm>
            <a:off x="601663" y="2125663"/>
            <a:ext cx="3954462" cy="3657600"/>
          </a:xfrm>
          <a:custGeom>
            <a:avLst/>
            <a:gdLst>
              <a:gd name="T0" fmla="*/ 0 w 3970867"/>
              <a:gd name="T1" fmla="*/ 0 h 3666067"/>
              <a:gd name="T2" fmla="*/ 0 w 3970867"/>
              <a:gd name="T3" fmla="*/ 2264497 h 3666067"/>
              <a:gd name="T4" fmla="*/ 2142985 w 3970867"/>
              <a:gd name="T5" fmla="*/ 3404610 h 3666067"/>
              <a:gd name="T6" fmla="*/ 3477718 w 3970867"/>
              <a:gd name="T7" fmla="*/ 1706239 h 3666067"/>
              <a:gd name="T8" fmla="*/ 0 w 3970867"/>
              <a:gd name="T9" fmla="*/ 0 h 36660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70867"/>
              <a:gd name="T16" fmla="*/ 0 h 3666067"/>
              <a:gd name="T17" fmla="*/ 3970867 w 3970867"/>
              <a:gd name="T18" fmla="*/ 3666067 h 36660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70867" h="3666067">
                <a:moveTo>
                  <a:pt x="0" y="0"/>
                </a:moveTo>
                <a:lnTo>
                  <a:pt x="0" y="2438400"/>
                </a:lnTo>
                <a:lnTo>
                  <a:pt x="2446867" y="3666067"/>
                </a:lnTo>
                <a:lnTo>
                  <a:pt x="3970867" y="1837267"/>
                </a:lnTo>
                <a:lnTo>
                  <a:pt x="0" y="0"/>
                </a:lnTo>
                <a:close/>
              </a:path>
            </a:pathLst>
          </a:custGeom>
          <a:noFill/>
          <a:ln w="190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601663" y="3335338"/>
            <a:ext cx="1524000" cy="1371600"/>
          </a:xfrm>
          <a:prstGeom prst="line">
            <a:avLst/>
          </a:prstGeom>
          <a:noFill/>
          <a:ln w="19080">
            <a:solidFill>
              <a:srgbClr val="FF0A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V="1">
            <a:off x="601663" y="3910013"/>
            <a:ext cx="598487" cy="650875"/>
          </a:xfrm>
          <a:prstGeom prst="line">
            <a:avLst/>
          </a:prstGeom>
          <a:noFill/>
          <a:ln w="28440">
            <a:solidFill>
              <a:srgbClr val="FF0A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1190625" y="3848100"/>
            <a:ext cx="73025" cy="76200"/>
          </a:xfrm>
          <a:prstGeom prst="ellipse">
            <a:avLst/>
          </a:prstGeom>
          <a:solidFill>
            <a:srgbClr val="FF0AFF"/>
          </a:solidFill>
          <a:ln w="9360">
            <a:solidFill>
              <a:srgbClr val="FF0A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596900" y="3344863"/>
            <a:ext cx="1223963" cy="1833562"/>
          </a:xfrm>
          <a:prstGeom prst="line">
            <a:avLst/>
          </a:prstGeom>
          <a:noFill/>
          <a:ln w="19080">
            <a:solidFill>
              <a:srgbClr val="FF0A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233" name="Text Box 14"/>
          <p:cNvSpPr txBox="1">
            <a:spLocks noChangeArrowheads="1"/>
          </p:cNvSpPr>
          <p:nvPr/>
        </p:nvSpPr>
        <p:spPr bwMode="auto">
          <a:xfrm>
            <a:off x="225425" y="1784350"/>
            <a:ext cx="3984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i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9234" name="Text Box 15"/>
          <p:cNvSpPr txBox="1">
            <a:spLocks noChangeArrowheads="1"/>
          </p:cNvSpPr>
          <p:nvPr/>
        </p:nvSpPr>
        <p:spPr bwMode="auto">
          <a:xfrm>
            <a:off x="4140200" y="3357563"/>
            <a:ext cx="366713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i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9235" name="Text Box 16"/>
          <p:cNvSpPr txBox="1">
            <a:spLocks noChangeArrowheads="1"/>
          </p:cNvSpPr>
          <p:nvPr/>
        </p:nvSpPr>
        <p:spPr bwMode="auto">
          <a:xfrm>
            <a:off x="2836863" y="5710238"/>
            <a:ext cx="3746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i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9236" name="Text Box 17"/>
          <p:cNvSpPr txBox="1">
            <a:spLocks noChangeArrowheads="1"/>
          </p:cNvSpPr>
          <p:nvPr/>
        </p:nvSpPr>
        <p:spPr bwMode="auto">
          <a:xfrm>
            <a:off x="284163" y="4476750"/>
            <a:ext cx="406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i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2281238" y="3773488"/>
            <a:ext cx="4095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i="1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1997075" y="4618038"/>
            <a:ext cx="3444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i="1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1450975" y="5119688"/>
            <a:ext cx="406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М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236538" y="3013075"/>
            <a:ext cx="4270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К</a:t>
            </a:r>
          </a:p>
        </p:txBody>
      </p:sp>
      <p:sp>
        <p:nvSpPr>
          <p:cNvPr id="7190" name="Oval 22"/>
          <p:cNvSpPr>
            <a:spLocks noChangeArrowheads="1"/>
          </p:cNvSpPr>
          <p:nvPr/>
        </p:nvSpPr>
        <p:spPr bwMode="auto">
          <a:xfrm>
            <a:off x="561975" y="3311525"/>
            <a:ext cx="73025" cy="74613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191" name="Oval 23"/>
          <p:cNvSpPr>
            <a:spLocks noChangeArrowheads="1"/>
          </p:cNvSpPr>
          <p:nvPr/>
        </p:nvSpPr>
        <p:spPr bwMode="auto">
          <a:xfrm>
            <a:off x="2403475" y="4229100"/>
            <a:ext cx="73025" cy="74613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192" name="Oval 24"/>
          <p:cNvSpPr>
            <a:spLocks noChangeArrowheads="1"/>
          </p:cNvSpPr>
          <p:nvPr/>
        </p:nvSpPr>
        <p:spPr bwMode="auto">
          <a:xfrm>
            <a:off x="1790700" y="5145088"/>
            <a:ext cx="73025" cy="74612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3381375" y="4062413"/>
            <a:ext cx="39688" cy="138112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H="1">
            <a:off x="1195388" y="4822825"/>
            <a:ext cx="84137" cy="111125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>
            <a:off x="2374900" y="5414963"/>
            <a:ext cx="84138" cy="111125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247" name="Line 28"/>
          <p:cNvSpPr>
            <a:spLocks noChangeShapeType="1"/>
          </p:cNvSpPr>
          <p:nvPr/>
        </p:nvSpPr>
        <p:spPr bwMode="auto">
          <a:xfrm>
            <a:off x="601663" y="2125663"/>
            <a:ext cx="2436812" cy="365760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197" name="Freeform 29"/>
          <p:cNvSpPr>
            <a:spLocks noChangeArrowheads="1"/>
          </p:cNvSpPr>
          <p:nvPr/>
        </p:nvSpPr>
        <p:spPr bwMode="auto">
          <a:xfrm>
            <a:off x="3506788" y="4643438"/>
            <a:ext cx="446087" cy="195262"/>
          </a:xfrm>
          <a:custGeom>
            <a:avLst/>
            <a:gdLst>
              <a:gd name="T0" fmla="*/ 0 w 438150"/>
              <a:gd name="T1" fmla="*/ 195262 h 195262"/>
              <a:gd name="T2" fmla="*/ 315475 w 438150"/>
              <a:gd name="T3" fmla="*/ 0 h 195262"/>
              <a:gd name="T4" fmla="*/ 763774 w 438150"/>
              <a:gd name="T5" fmla="*/ 38100 h 195262"/>
              <a:gd name="T6" fmla="*/ 0 60000 65536"/>
              <a:gd name="T7" fmla="*/ 0 60000 65536"/>
              <a:gd name="T8" fmla="*/ 0 60000 65536"/>
              <a:gd name="T9" fmla="*/ 0 w 438150"/>
              <a:gd name="T10" fmla="*/ 0 h 195262"/>
              <a:gd name="T11" fmla="*/ 438150 w 438150"/>
              <a:gd name="T12" fmla="*/ 195262 h 1952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8150" h="195262">
                <a:moveTo>
                  <a:pt x="0" y="195262"/>
                </a:moveTo>
                <a:lnTo>
                  <a:pt x="180975" y="0"/>
                </a:lnTo>
                <a:lnTo>
                  <a:pt x="438150" y="38100"/>
                </a:lnTo>
              </a:path>
            </a:pathLst>
          </a:custGeom>
          <a:noFill/>
          <a:ln w="12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14350" y="2717800"/>
            <a:ext cx="163513" cy="79375"/>
            <a:chOff x="324" y="1712"/>
            <a:chExt cx="103" cy="50"/>
          </a:xfrm>
        </p:grpSpPr>
        <p:sp>
          <p:nvSpPr>
            <p:cNvPr id="9272" name="Line 31"/>
            <p:cNvSpPr>
              <a:spLocks noChangeShapeType="1"/>
            </p:cNvSpPr>
            <p:nvPr/>
          </p:nvSpPr>
          <p:spPr bwMode="auto">
            <a:xfrm>
              <a:off x="326" y="1712"/>
              <a:ext cx="101" cy="1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273" name="Line 32"/>
            <p:cNvSpPr>
              <a:spLocks noChangeShapeType="1"/>
            </p:cNvSpPr>
            <p:nvPr/>
          </p:nvSpPr>
          <p:spPr bwMode="auto">
            <a:xfrm>
              <a:off x="324" y="1748"/>
              <a:ext cx="101" cy="1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20700" y="3930650"/>
            <a:ext cx="163513" cy="80963"/>
            <a:chOff x="328" y="2476"/>
            <a:chExt cx="103" cy="51"/>
          </a:xfrm>
        </p:grpSpPr>
        <p:sp>
          <p:nvSpPr>
            <p:cNvPr id="9270" name="Line 34"/>
            <p:cNvSpPr>
              <a:spLocks noChangeShapeType="1"/>
            </p:cNvSpPr>
            <p:nvPr/>
          </p:nvSpPr>
          <p:spPr bwMode="auto">
            <a:xfrm>
              <a:off x="329" y="2476"/>
              <a:ext cx="102" cy="1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271" name="Line 35"/>
            <p:cNvSpPr>
              <a:spLocks noChangeShapeType="1"/>
            </p:cNvSpPr>
            <p:nvPr/>
          </p:nvSpPr>
          <p:spPr bwMode="auto">
            <a:xfrm>
              <a:off x="328" y="2513"/>
              <a:ext cx="102" cy="1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3765550" y="4721225"/>
            <a:ext cx="3635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Р</a:t>
            </a:r>
          </a:p>
        </p:txBody>
      </p:sp>
      <p:sp>
        <p:nvSpPr>
          <p:cNvPr id="7205" name="Freeform 37"/>
          <p:cNvSpPr>
            <a:spLocks noChangeArrowheads="1"/>
          </p:cNvSpPr>
          <p:nvPr/>
        </p:nvSpPr>
        <p:spPr bwMode="auto">
          <a:xfrm rot="180000">
            <a:off x="1881188" y="4572000"/>
            <a:ext cx="158750" cy="290513"/>
          </a:xfrm>
          <a:custGeom>
            <a:avLst/>
            <a:gdLst>
              <a:gd name="T0" fmla="*/ 1020960 w 142875"/>
              <a:gd name="T1" fmla="*/ 0 h 285750"/>
              <a:gd name="T2" fmla="*/ 0 w 142875"/>
              <a:gd name="T3" fmla="*/ 236830 h 285750"/>
              <a:gd name="T4" fmla="*/ 1612053 w 142875"/>
              <a:gd name="T5" fmla="*/ 417934 h 285750"/>
              <a:gd name="T6" fmla="*/ 0 60000 65536"/>
              <a:gd name="T7" fmla="*/ 0 60000 65536"/>
              <a:gd name="T8" fmla="*/ 0 60000 65536"/>
              <a:gd name="T9" fmla="*/ 0 w 142875"/>
              <a:gd name="T10" fmla="*/ 0 h 285750"/>
              <a:gd name="T11" fmla="*/ 142875 w 142875"/>
              <a:gd name="T12" fmla="*/ 285750 h 285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2875" h="285750">
                <a:moveTo>
                  <a:pt x="90487" y="0"/>
                </a:moveTo>
                <a:lnTo>
                  <a:pt x="0" y="161925"/>
                </a:lnTo>
                <a:lnTo>
                  <a:pt x="142875" y="285750"/>
                </a:lnTo>
              </a:path>
            </a:pathLst>
          </a:custGeom>
          <a:noFill/>
          <a:ln w="12600">
            <a:solidFill>
              <a:srgbClr val="FF0A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9253" name="Line 38"/>
          <p:cNvSpPr>
            <a:spLocks noChangeShapeType="1"/>
          </p:cNvSpPr>
          <p:nvPr/>
        </p:nvSpPr>
        <p:spPr bwMode="auto">
          <a:xfrm>
            <a:off x="8228013" y="936625"/>
            <a:ext cx="177800" cy="1588"/>
          </a:xfrm>
          <a:prstGeom prst="line">
            <a:avLst/>
          </a:prstGeom>
          <a:noFill/>
          <a:ln w="12600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208" name="Rectangle 40"/>
          <p:cNvSpPr>
            <a:spLocks noChangeArrowheads="1"/>
          </p:cNvSpPr>
          <p:nvPr/>
        </p:nvSpPr>
        <p:spPr bwMode="auto">
          <a:xfrm>
            <a:off x="4102100" y="5035550"/>
            <a:ext cx="360045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Искомое расстояние </a:t>
            </a:r>
            <a:r>
              <a:rPr lang="en-US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AH 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равно половине расстояния от вершины А до плоскости </a:t>
            </a:r>
            <a:r>
              <a:rPr lang="en-US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т.к. </a:t>
            </a:r>
            <a:r>
              <a:rPr lang="en-US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(KMN)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∥</a:t>
            </a:r>
            <a:r>
              <a:rPr lang="en-US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(BCD)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KF 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средняя линия ∆ </a:t>
            </a:r>
            <a:r>
              <a:rPr lang="en-US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ADP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213" name="Line 45"/>
          <p:cNvSpPr>
            <a:spLocks noChangeShapeType="1"/>
          </p:cNvSpPr>
          <p:nvPr/>
        </p:nvSpPr>
        <p:spPr bwMode="auto">
          <a:xfrm>
            <a:off x="601663" y="2125663"/>
            <a:ext cx="3190875" cy="2736850"/>
          </a:xfrm>
          <a:prstGeom prst="line">
            <a:avLst/>
          </a:prstGeom>
          <a:noFill/>
          <a:ln w="19080">
            <a:solidFill>
              <a:srgbClr val="FF0A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214" name="Line 46"/>
          <p:cNvSpPr>
            <a:spLocks noChangeShapeType="1"/>
          </p:cNvSpPr>
          <p:nvPr/>
        </p:nvSpPr>
        <p:spPr bwMode="auto">
          <a:xfrm flipV="1">
            <a:off x="1254125" y="3219450"/>
            <a:ext cx="585788" cy="646113"/>
          </a:xfrm>
          <a:prstGeom prst="line">
            <a:avLst/>
          </a:prstGeom>
          <a:noFill/>
          <a:ln w="28440">
            <a:solidFill>
              <a:srgbClr val="FF0A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215" name="Text Box 47"/>
          <p:cNvSpPr txBox="1">
            <a:spLocks noChangeArrowheads="1"/>
          </p:cNvSpPr>
          <p:nvPr/>
        </p:nvSpPr>
        <p:spPr bwMode="auto">
          <a:xfrm>
            <a:off x="1819275" y="2760663"/>
            <a:ext cx="3302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i="1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7216" name="Oval 48"/>
          <p:cNvSpPr>
            <a:spLocks noChangeArrowheads="1"/>
          </p:cNvSpPr>
          <p:nvPr/>
        </p:nvSpPr>
        <p:spPr bwMode="auto">
          <a:xfrm>
            <a:off x="1828800" y="3157538"/>
            <a:ext cx="73025" cy="76200"/>
          </a:xfrm>
          <a:prstGeom prst="ellipse">
            <a:avLst/>
          </a:prstGeom>
          <a:solidFill>
            <a:srgbClr val="FF0AFF"/>
          </a:solidFill>
          <a:ln w="9360">
            <a:solidFill>
              <a:srgbClr val="FF0A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217" name="Text Box 49"/>
          <p:cNvSpPr txBox="1">
            <a:spLocks noChangeArrowheads="1"/>
          </p:cNvSpPr>
          <p:nvPr/>
        </p:nvSpPr>
        <p:spPr bwMode="auto">
          <a:xfrm>
            <a:off x="1247775" y="3589338"/>
            <a:ext cx="4016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Н</a:t>
            </a:r>
          </a:p>
        </p:txBody>
      </p:sp>
      <p:sp>
        <p:nvSpPr>
          <p:cNvPr id="7218" name="Freeform 50"/>
          <p:cNvSpPr>
            <a:spLocks noChangeArrowheads="1"/>
          </p:cNvSpPr>
          <p:nvPr/>
        </p:nvSpPr>
        <p:spPr bwMode="auto">
          <a:xfrm>
            <a:off x="3587750" y="4471988"/>
            <a:ext cx="371475" cy="204787"/>
          </a:xfrm>
          <a:custGeom>
            <a:avLst/>
            <a:gdLst>
              <a:gd name="T0" fmla="*/ 0 w 371475"/>
              <a:gd name="T1" fmla="*/ 75324 h 214312"/>
              <a:gd name="T2" fmla="*/ 176213 w 371475"/>
              <a:gd name="T3" fmla="*/ 0 h 214312"/>
              <a:gd name="T4" fmla="*/ 371475 w 371475"/>
              <a:gd name="T5" fmla="*/ 70303 h 214312"/>
              <a:gd name="T6" fmla="*/ 0 60000 65536"/>
              <a:gd name="T7" fmla="*/ 0 60000 65536"/>
              <a:gd name="T8" fmla="*/ 0 60000 65536"/>
              <a:gd name="T9" fmla="*/ 0 w 371475"/>
              <a:gd name="T10" fmla="*/ 0 h 214312"/>
              <a:gd name="T11" fmla="*/ 371475 w 371475"/>
              <a:gd name="T12" fmla="*/ 214312 h 2143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1475" h="214312">
                <a:moveTo>
                  <a:pt x="0" y="214312"/>
                </a:moveTo>
                <a:lnTo>
                  <a:pt x="176213" y="0"/>
                </a:lnTo>
                <a:lnTo>
                  <a:pt x="371475" y="200025"/>
                </a:lnTo>
              </a:path>
            </a:pathLst>
          </a:custGeom>
          <a:noFill/>
          <a:ln w="12600">
            <a:solidFill>
              <a:srgbClr val="FF0A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219" name="Freeform 51"/>
          <p:cNvSpPr>
            <a:spLocks noChangeArrowheads="1"/>
          </p:cNvSpPr>
          <p:nvPr/>
        </p:nvSpPr>
        <p:spPr bwMode="auto">
          <a:xfrm rot="-180000">
            <a:off x="1730375" y="3336925"/>
            <a:ext cx="273050" cy="139700"/>
          </a:xfrm>
          <a:custGeom>
            <a:avLst/>
            <a:gdLst>
              <a:gd name="T0" fmla="*/ 8863 w 319087"/>
              <a:gd name="T1" fmla="*/ 0 h 157163"/>
              <a:gd name="T2" fmla="*/ 4365 w 319087"/>
              <a:gd name="T3" fmla="*/ 10466 h 157163"/>
              <a:gd name="T4" fmla="*/ 0 w 319087"/>
              <a:gd name="T5" fmla="*/ 635 h 157163"/>
              <a:gd name="T6" fmla="*/ 0 60000 65536"/>
              <a:gd name="T7" fmla="*/ 0 60000 65536"/>
              <a:gd name="T8" fmla="*/ 0 60000 65536"/>
              <a:gd name="T9" fmla="*/ 0 w 319087"/>
              <a:gd name="T10" fmla="*/ 0 h 157163"/>
              <a:gd name="T11" fmla="*/ 319087 w 319087"/>
              <a:gd name="T12" fmla="*/ 157163 h 1571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9087" h="157163">
                <a:moveTo>
                  <a:pt x="319087" y="0"/>
                </a:moveTo>
                <a:lnTo>
                  <a:pt x="157162" y="157163"/>
                </a:lnTo>
                <a:lnTo>
                  <a:pt x="0" y="9525"/>
                </a:lnTo>
              </a:path>
            </a:pathLst>
          </a:custGeom>
          <a:noFill/>
          <a:ln w="12600">
            <a:solidFill>
              <a:srgbClr val="FF0A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220" name="Freeform 52"/>
          <p:cNvSpPr>
            <a:spLocks noChangeArrowheads="1"/>
          </p:cNvSpPr>
          <p:nvPr/>
        </p:nvSpPr>
        <p:spPr bwMode="auto">
          <a:xfrm rot="-180000">
            <a:off x="1082675" y="4014788"/>
            <a:ext cx="273050" cy="139700"/>
          </a:xfrm>
          <a:custGeom>
            <a:avLst/>
            <a:gdLst>
              <a:gd name="T0" fmla="*/ 8863 w 319087"/>
              <a:gd name="T1" fmla="*/ 0 h 157163"/>
              <a:gd name="T2" fmla="*/ 4365 w 319087"/>
              <a:gd name="T3" fmla="*/ 10466 h 157163"/>
              <a:gd name="T4" fmla="*/ 0 w 319087"/>
              <a:gd name="T5" fmla="*/ 635 h 157163"/>
              <a:gd name="T6" fmla="*/ 0 60000 65536"/>
              <a:gd name="T7" fmla="*/ 0 60000 65536"/>
              <a:gd name="T8" fmla="*/ 0 60000 65536"/>
              <a:gd name="T9" fmla="*/ 0 w 319087"/>
              <a:gd name="T10" fmla="*/ 0 h 157163"/>
              <a:gd name="T11" fmla="*/ 319087 w 319087"/>
              <a:gd name="T12" fmla="*/ 157163 h 1571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9087" h="157163">
                <a:moveTo>
                  <a:pt x="319087" y="0"/>
                </a:moveTo>
                <a:lnTo>
                  <a:pt x="157162" y="157163"/>
                </a:lnTo>
                <a:lnTo>
                  <a:pt x="0" y="9525"/>
                </a:lnTo>
              </a:path>
            </a:pathLst>
          </a:custGeom>
          <a:noFill/>
          <a:ln w="12600">
            <a:solidFill>
              <a:srgbClr val="FF0A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9263" name="Text Box 54"/>
          <p:cNvSpPr txBox="1">
            <a:spLocks noChangeArrowheads="1"/>
          </p:cNvSpPr>
          <p:nvPr/>
        </p:nvSpPr>
        <p:spPr bwMode="auto">
          <a:xfrm>
            <a:off x="252413" y="-14288"/>
            <a:ext cx="22320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№ 6</a:t>
            </a:r>
          </a:p>
        </p:txBody>
      </p:sp>
      <p:graphicFrame>
        <p:nvGraphicFramePr>
          <p:cNvPr id="9218" name="Объект 55"/>
          <p:cNvGraphicFramePr>
            <a:graphicFrameLocks noChangeAspect="1"/>
          </p:cNvGraphicFramePr>
          <p:nvPr/>
        </p:nvGraphicFramePr>
        <p:xfrm>
          <a:off x="2771775" y="1341438"/>
          <a:ext cx="5762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Формула" r:id="rId4" imgW="304668" imgH="228501" progId="Equation.3">
                  <p:embed/>
                </p:oleObj>
              </mc:Choice>
              <mc:Fallback>
                <p:oleObj name="Формула" r:id="rId4" imgW="30466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341438"/>
                        <a:ext cx="5762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5867400" y="1412875"/>
          <a:ext cx="5762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Формула" r:id="rId6" imgW="304668" imgH="228501" progId="Equation.3">
                  <p:embed/>
                </p:oleObj>
              </mc:Choice>
              <mc:Fallback>
                <p:oleObj name="Формула" r:id="rId6" imgW="30466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412875"/>
                        <a:ext cx="5762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40"/>
          <p:cNvSpPr>
            <a:spLocks noChangeArrowheads="1"/>
          </p:cNvSpPr>
          <p:nvPr/>
        </p:nvSpPr>
        <p:spPr bwMode="auto">
          <a:xfrm>
            <a:off x="3059113" y="1628775"/>
            <a:ext cx="5905500" cy="501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 marL="457200" indent="-457200">
              <a:buFontTx/>
              <a:buAutoNum type="arabicParenR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Построим плоскость КМ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N.</a:t>
            </a:r>
          </a:p>
          <a:p>
            <a: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 к. КМ – средняя линия ∆А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В, КМ∥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В,</a:t>
            </a:r>
          </a:p>
          <a:p>
            <a: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MN -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средняя линия ∆АВ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∥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В, то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(KMN)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∥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(BCD)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признаку  ∥  </a:t>
            </a:r>
          </a:p>
          <a:p>
            <a: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плоскостей. АР–медиана и </a:t>
            </a:r>
          </a:p>
          <a:p>
            <a: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высота р/б           ,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KF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–медиана и высота </a:t>
            </a:r>
          </a:p>
          <a:p>
            <a: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р/б          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DP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⊥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теореме о трёх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перпендикулярах.</a:t>
            </a:r>
          </a:p>
          <a:p>
            <a: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313" name="Прямоугольник 58"/>
          <p:cNvSpPr>
            <a:spLocks noChangeArrowheads="1"/>
          </p:cNvSpPr>
          <p:nvPr/>
        </p:nvSpPr>
        <p:spPr bwMode="auto">
          <a:xfrm>
            <a:off x="5848350" y="3475038"/>
            <a:ext cx="81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∆АВ</a:t>
            </a:r>
            <a:r>
              <a:rPr lang="en-US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1314" name="Прямоугольник 59"/>
          <p:cNvSpPr>
            <a:spLocks noChangeArrowheads="1"/>
          </p:cNvSpPr>
          <p:nvPr/>
        </p:nvSpPr>
        <p:spPr bwMode="auto">
          <a:xfrm>
            <a:off x="5033963" y="4095750"/>
            <a:ext cx="947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en-US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KMN</a:t>
            </a: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1315" name="Прямоугольник 60"/>
          <p:cNvSpPr>
            <a:spLocks noChangeArrowheads="1"/>
          </p:cNvSpPr>
          <p:nvPr/>
        </p:nvSpPr>
        <p:spPr bwMode="auto">
          <a:xfrm>
            <a:off x="6364288" y="4711700"/>
            <a:ext cx="544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KF</a:t>
            </a: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1316" name="Прямоугольник 61"/>
          <p:cNvSpPr>
            <a:spLocks noChangeArrowheads="1"/>
          </p:cNvSpPr>
          <p:nvPr/>
        </p:nvSpPr>
        <p:spPr bwMode="auto">
          <a:xfrm>
            <a:off x="6823075" y="4725988"/>
            <a:ext cx="288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∥</a:t>
            </a: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1317" name="Прямоугольник 62"/>
          <p:cNvSpPr>
            <a:spLocks noChangeArrowheads="1"/>
          </p:cNvSpPr>
          <p:nvPr/>
        </p:nvSpPr>
        <p:spPr bwMode="auto">
          <a:xfrm>
            <a:off x="6967538" y="4725988"/>
            <a:ext cx="793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DP</a:t>
            </a: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40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3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6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8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3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09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4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5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0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1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39" dur="10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4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5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56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61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6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7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2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3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8" dur="500" fill="hold"/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9" dur="500" fill="hold"/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0" dur="500" fill="hold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1" dur="500" fill="hold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6" dur="5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7" dur="5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2" grpId="0" animBg="1"/>
      <p:bldP spid="7173" grpId="0" animBg="1"/>
      <p:bldP spid="7175" grpId="0" animBg="1"/>
      <p:bldP spid="7176" grpId="0" animBg="1"/>
      <p:bldP spid="7178" grpId="0" animBg="1"/>
      <p:bldP spid="7179" grpId="0" animBg="1"/>
      <p:bldP spid="7180" grpId="0" animBg="1"/>
      <p:bldP spid="7181" grpId="0" animBg="1"/>
      <p:bldP spid="7190" grpId="0" animBg="1"/>
      <p:bldP spid="7191" grpId="0" animBg="1"/>
      <p:bldP spid="7192" grpId="0" animBg="1"/>
      <p:bldP spid="7193" grpId="0" animBg="1"/>
      <p:bldP spid="7194" grpId="0" animBg="1"/>
      <p:bldP spid="7195" grpId="0" animBg="1"/>
      <p:bldP spid="7197" grpId="0" animBg="1"/>
      <p:bldP spid="7205" grpId="0" animBg="1"/>
      <p:bldP spid="7208" grpId="0"/>
      <p:bldP spid="7213" grpId="0" animBg="1"/>
      <p:bldP spid="7214" grpId="0" animBg="1"/>
      <p:bldP spid="7216" grpId="0" animBg="1"/>
      <p:bldP spid="7218" grpId="0" animBg="1"/>
      <p:bldP spid="7219" grpId="0" animBg="1"/>
      <p:bldP spid="7220" grpId="0" animBg="1"/>
      <p:bldP spid="11315" grpId="0"/>
      <p:bldP spid="11316" grpId="0"/>
      <p:bldP spid="113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76" name="Rectangle 68"/>
          <p:cNvSpPr>
            <a:spLocks noChangeArrowheads="1"/>
          </p:cNvSpPr>
          <p:nvPr/>
        </p:nvSpPr>
        <p:spPr bwMode="auto">
          <a:xfrm>
            <a:off x="1155700" y="98425"/>
            <a:ext cx="6146800" cy="1076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Соотношения между сторонами и углами прямоугольного треугольника</a:t>
            </a:r>
          </a:p>
        </p:txBody>
      </p:sp>
      <p:sp>
        <p:nvSpPr>
          <p:cNvPr id="862238" name="Rectangle 30"/>
          <p:cNvSpPr>
            <a:spLocks noChangeArrowheads="1"/>
          </p:cNvSpPr>
          <p:nvPr/>
        </p:nvSpPr>
        <p:spPr bwMode="auto">
          <a:xfrm>
            <a:off x="258763" y="-66675"/>
            <a:ext cx="2286000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Повторение.</a:t>
            </a:r>
            <a:endParaRPr lang="ru-RU" sz="40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2212" name="Text Box 4"/>
          <p:cNvSpPr txBox="1">
            <a:spLocks noChangeArrowheads="1"/>
          </p:cNvSpPr>
          <p:nvPr/>
        </p:nvSpPr>
        <p:spPr bwMode="auto">
          <a:xfrm>
            <a:off x="1524000" y="914400"/>
            <a:ext cx="44132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Arial" pitchFamily="34" charset="0"/>
              </a:rPr>
              <a:t>C</a:t>
            </a:r>
            <a:endParaRPr lang="ru-RU" sz="280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Arial" pitchFamily="34" charset="0"/>
            </a:endParaRPr>
          </a:p>
        </p:txBody>
      </p:sp>
      <p:sp>
        <p:nvSpPr>
          <p:cNvPr id="862217" name="Text Box 9"/>
          <p:cNvSpPr txBox="1">
            <a:spLocks noChangeArrowheads="1"/>
          </p:cNvSpPr>
          <p:nvPr/>
        </p:nvSpPr>
        <p:spPr bwMode="auto">
          <a:xfrm>
            <a:off x="304800" y="3429000"/>
            <a:ext cx="44132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Arial" pitchFamily="34" charset="0"/>
              </a:rPr>
              <a:t>A</a:t>
            </a:r>
            <a:endParaRPr lang="ru-RU" sz="280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Arial" pitchFamily="34" charset="0"/>
            </a:endParaRPr>
          </a:p>
        </p:txBody>
      </p:sp>
      <p:sp>
        <p:nvSpPr>
          <p:cNvPr id="862239" name="Text Box 31"/>
          <p:cNvSpPr txBox="1">
            <a:spLocks noChangeArrowheads="1"/>
          </p:cNvSpPr>
          <p:nvPr/>
        </p:nvSpPr>
        <p:spPr bwMode="auto">
          <a:xfrm>
            <a:off x="4953000" y="2986088"/>
            <a:ext cx="441325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Arial" pitchFamily="34" charset="0"/>
              </a:rPr>
              <a:t>В</a:t>
            </a:r>
          </a:p>
        </p:txBody>
      </p:sp>
      <p:graphicFrame>
        <p:nvGraphicFramePr>
          <p:cNvPr id="862260" name="Object 52"/>
          <p:cNvGraphicFramePr>
            <a:graphicFrameLocks noChangeAspect="1"/>
          </p:cNvGraphicFramePr>
          <p:nvPr/>
        </p:nvGraphicFramePr>
        <p:xfrm>
          <a:off x="5632450" y="2136775"/>
          <a:ext cx="1776413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Формула" r:id="rId4" imgW="609336" imgH="393529" progId="Equation.3">
                  <p:embed/>
                </p:oleObj>
              </mc:Choice>
              <mc:Fallback>
                <p:oleObj name="Формула" r:id="rId4" imgW="60933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450" y="2136775"/>
                        <a:ext cx="1776413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2262" name="Text Box 54"/>
          <p:cNvSpPr txBox="1">
            <a:spLocks noChangeArrowheads="1"/>
          </p:cNvSpPr>
          <p:nvPr/>
        </p:nvSpPr>
        <p:spPr bwMode="auto">
          <a:xfrm>
            <a:off x="4175125" y="1444625"/>
            <a:ext cx="3082925" cy="831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a</a:t>
            </a:r>
            <a:r>
              <a:rPr lang="en-US" sz="4800" i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2</a:t>
            </a:r>
            <a:r>
              <a:rPr lang="en-US" sz="48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+ b</a:t>
            </a:r>
            <a:r>
              <a:rPr lang="ru-RU" sz="4800" i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2</a:t>
            </a:r>
            <a:r>
              <a:rPr lang="en-US" sz="4800" i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48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= c</a:t>
            </a:r>
            <a:r>
              <a:rPr lang="en-US" sz="4800" i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2</a:t>
            </a:r>
            <a:endParaRPr lang="ru-RU" sz="4800" i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1038" name="Group 67"/>
          <p:cNvGrpSpPr>
            <a:grpSpLocks/>
          </p:cNvGrpSpPr>
          <p:nvPr/>
        </p:nvGrpSpPr>
        <p:grpSpPr bwMode="auto">
          <a:xfrm rot="7187738" flipH="1">
            <a:off x="1670050" y="1530350"/>
            <a:ext cx="2298700" cy="3810000"/>
            <a:chOff x="232" y="720"/>
            <a:chExt cx="1688" cy="2880"/>
          </a:xfrm>
        </p:grpSpPr>
        <p:sp>
          <p:nvSpPr>
            <p:cNvPr id="1053" name="Freeform 8"/>
            <p:cNvSpPr>
              <a:spLocks/>
            </p:cNvSpPr>
            <p:nvPr/>
          </p:nvSpPr>
          <p:spPr bwMode="auto">
            <a:xfrm>
              <a:off x="1720" y="3403"/>
              <a:ext cx="175" cy="197"/>
            </a:xfrm>
            <a:custGeom>
              <a:avLst/>
              <a:gdLst>
                <a:gd name="T0" fmla="*/ 175 w 175"/>
                <a:gd name="T1" fmla="*/ 0 h 197"/>
                <a:gd name="T2" fmla="*/ 3 w 175"/>
                <a:gd name="T3" fmla="*/ 7 h 197"/>
                <a:gd name="T4" fmla="*/ 0 w 175"/>
                <a:gd name="T5" fmla="*/ 197 h 197"/>
                <a:gd name="T6" fmla="*/ 0 60000 65536"/>
                <a:gd name="T7" fmla="*/ 0 60000 65536"/>
                <a:gd name="T8" fmla="*/ 0 60000 65536"/>
                <a:gd name="T9" fmla="*/ 0 w 175"/>
                <a:gd name="T10" fmla="*/ 0 h 197"/>
                <a:gd name="T11" fmla="*/ 175 w 175"/>
                <a:gd name="T12" fmla="*/ 197 h 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5" h="197">
                  <a:moveTo>
                    <a:pt x="175" y="0"/>
                  </a:moveTo>
                  <a:lnTo>
                    <a:pt x="3" y="7"/>
                  </a:lnTo>
                  <a:lnTo>
                    <a:pt x="0" y="197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black"/>
                </a:solidFill>
              </a:endParaRPr>
            </a:p>
          </p:txBody>
        </p:sp>
        <p:sp>
          <p:nvSpPr>
            <p:cNvPr id="1054" name="Freeform 66"/>
            <p:cNvSpPr>
              <a:spLocks/>
            </p:cNvSpPr>
            <p:nvPr/>
          </p:nvSpPr>
          <p:spPr bwMode="auto">
            <a:xfrm>
              <a:off x="232" y="720"/>
              <a:ext cx="1688" cy="2880"/>
            </a:xfrm>
            <a:custGeom>
              <a:avLst/>
              <a:gdLst>
                <a:gd name="T0" fmla="*/ 8 w 1688"/>
                <a:gd name="T1" fmla="*/ 2880 h 2880"/>
                <a:gd name="T2" fmla="*/ 1688 w 1688"/>
                <a:gd name="T3" fmla="*/ 2880 h 2880"/>
                <a:gd name="T4" fmla="*/ 1640 w 1688"/>
                <a:gd name="T5" fmla="*/ 0 h 2880"/>
                <a:gd name="T6" fmla="*/ 0 w 1688"/>
                <a:gd name="T7" fmla="*/ 2880 h 28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88"/>
                <a:gd name="T13" fmla="*/ 0 h 2880"/>
                <a:gd name="T14" fmla="*/ 1688 w 1688"/>
                <a:gd name="T15" fmla="*/ 2880 h 28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88" h="2880">
                  <a:moveTo>
                    <a:pt x="8" y="2880"/>
                  </a:moveTo>
                  <a:lnTo>
                    <a:pt x="1688" y="2880"/>
                  </a:lnTo>
                  <a:lnTo>
                    <a:pt x="1640" y="0"/>
                  </a:lnTo>
                  <a:lnTo>
                    <a:pt x="0" y="288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black"/>
                </a:solidFill>
              </a:endParaRPr>
            </a:p>
          </p:txBody>
        </p:sp>
      </p:grpSp>
      <p:sp>
        <p:nvSpPr>
          <p:cNvPr id="862277" name="Text Box 69"/>
          <p:cNvSpPr txBox="1">
            <a:spLocks noChangeArrowheads="1"/>
          </p:cNvSpPr>
          <p:nvPr/>
        </p:nvSpPr>
        <p:spPr bwMode="auto">
          <a:xfrm>
            <a:off x="2171700" y="3695700"/>
            <a:ext cx="454025" cy="823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c</a:t>
            </a:r>
            <a:endParaRPr lang="ru-RU" sz="48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62278" name="Text Box 70"/>
          <p:cNvSpPr txBox="1">
            <a:spLocks noChangeArrowheads="1"/>
          </p:cNvSpPr>
          <p:nvPr/>
        </p:nvSpPr>
        <p:spPr bwMode="auto">
          <a:xfrm>
            <a:off x="609600" y="1981200"/>
            <a:ext cx="488950" cy="823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b</a:t>
            </a:r>
            <a:endParaRPr lang="ru-RU" sz="48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62279" name="Text Box 71"/>
          <p:cNvSpPr txBox="1">
            <a:spLocks noChangeArrowheads="1"/>
          </p:cNvSpPr>
          <p:nvPr/>
        </p:nvSpPr>
        <p:spPr bwMode="auto">
          <a:xfrm>
            <a:off x="3222625" y="1679575"/>
            <a:ext cx="488950" cy="823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a</a:t>
            </a:r>
            <a:endParaRPr lang="ru-RU" sz="48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62280" name="Freeform 72"/>
          <p:cNvSpPr>
            <a:spLocks/>
          </p:cNvSpPr>
          <p:nvPr/>
        </p:nvSpPr>
        <p:spPr bwMode="auto">
          <a:xfrm>
            <a:off x="863600" y="2997200"/>
            <a:ext cx="292100" cy="508000"/>
          </a:xfrm>
          <a:custGeom>
            <a:avLst/>
            <a:gdLst>
              <a:gd name="T0" fmla="*/ 0 w 184"/>
              <a:gd name="T1" fmla="*/ 0 h 320"/>
              <a:gd name="T2" fmla="*/ 2147483647 w 184"/>
              <a:gd name="T3" fmla="*/ 2147483647 h 320"/>
              <a:gd name="T4" fmla="*/ 2147483647 w 184"/>
              <a:gd name="T5" fmla="*/ 2147483647 h 320"/>
              <a:gd name="T6" fmla="*/ 2147483647 w 184"/>
              <a:gd name="T7" fmla="*/ 2147483647 h 320"/>
              <a:gd name="T8" fmla="*/ 0 60000 65536"/>
              <a:gd name="T9" fmla="*/ 0 60000 65536"/>
              <a:gd name="T10" fmla="*/ 0 60000 65536"/>
              <a:gd name="T11" fmla="*/ 0 60000 65536"/>
              <a:gd name="T12" fmla="*/ 0 w 184"/>
              <a:gd name="T13" fmla="*/ 0 h 320"/>
              <a:gd name="T14" fmla="*/ 184 w 184"/>
              <a:gd name="T15" fmla="*/ 320 h 3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" h="320">
                <a:moveTo>
                  <a:pt x="0" y="0"/>
                </a:moveTo>
                <a:cubicBezTo>
                  <a:pt x="20" y="21"/>
                  <a:pt x="99" y="83"/>
                  <a:pt x="128" y="128"/>
                </a:cubicBezTo>
                <a:cubicBezTo>
                  <a:pt x="157" y="173"/>
                  <a:pt x="168" y="240"/>
                  <a:pt x="176" y="272"/>
                </a:cubicBezTo>
                <a:cubicBezTo>
                  <a:pt x="184" y="304"/>
                  <a:pt x="180" y="312"/>
                  <a:pt x="176" y="32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graphicFrame>
        <p:nvGraphicFramePr>
          <p:cNvPr id="862281" name="Object 73"/>
          <p:cNvGraphicFramePr>
            <a:graphicFrameLocks noChangeAspect="1"/>
          </p:cNvGraphicFramePr>
          <p:nvPr/>
        </p:nvGraphicFramePr>
        <p:xfrm>
          <a:off x="5638800" y="3190875"/>
          <a:ext cx="1812925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Формула" r:id="rId6" imgW="622030" imgH="393529" progId="Equation.3">
                  <p:embed/>
                </p:oleObj>
              </mc:Choice>
              <mc:Fallback>
                <p:oleObj name="Формула" r:id="rId6" imgW="62203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190875"/>
                        <a:ext cx="1812925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2282" name="Object 74"/>
          <p:cNvGraphicFramePr>
            <a:graphicFrameLocks noChangeAspect="1"/>
          </p:cNvGraphicFramePr>
          <p:nvPr/>
        </p:nvGraphicFramePr>
        <p:xfrm>
          <a:off x="5638800" y="4210050"/>
          <a:ext cx="1554163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Формула" r:id="rId8" imgW="533169" imgH="393529" progId="Equation.3">
                  <p:embed/>
                </p:oleObj>
              </mc:Choice>
              <mc:Fallback>
                <p:oleObj name="Формула" r:id="rId8" imgW="53316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210050"/>
                        <a:ext cx="1554163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990600" y="3200400"/>
            <a:ext cx="2895600" cy="876300"/>
            <a:chOff x="624" y="2016"/>
            <a:chExt cx="1824" cy="736"/>
          </a:xfrm>
        </p:grpSpPr>
        <p:sp>
          <p:nvSpPr>
            <p:cNvPr id="862285" name="Text Box 77"/>
            <p:cNvSpPr txBox="1">
              <a:spLocks noChangeArrowheads="1"/>
            </p:cNvSpPr>
            <p:nvPr/>
          </p:nvSpPr>
          <p:spPr bwMode="auto">
            <a:xfrm>
              <a:off x="624" y="2112"/>
              <a:ext cx="395" cy="64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400" i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b</a:t>
              </a:r>
              <a:r>
                <a:rPr lang="en-US" sz="4400" i="1" baseline="-250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c</a:t>
              </a:r>
              <a:endParaRPr lang="ru-RU" sz="4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62286" name="Text Box 78"/>
            <p:cNvSpPr txBox="1">
              <a:spLocks noChangeArrowheads="1"/>
            </p:cNvSpPr>
            <p:nvPr/>
          </p:nvSpPr>
          <p:spPr bwMode="auto">
            <a:xfrm>
              <a:off x="1920" y="2016"/>
              <a:ext cx="528" cy="64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400" i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a</a:t>
              </a:r>
              <a:r>
                <a:rPr lang="en-US" sz="4400" i="1" baseline="-25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c</a:t>
              </a:r>
              <a:endParaRPr lang="ru-RU" sz="4400" i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5" name="Group 82"/>
          <p:cNvGrpSpPr>
            <a:grpSpLocks/>
          </p:cNvGrpSpPr>
          <p:nvPr/>
        </p:nvGrpSpPr>
        <p:grpSpPr bwMode="auto">
          <a:xfrm>
            <a:off x="1676400" y="1524000"/>
            <a:ext cx="495300" cy="1981200"/>
            <a:chOff x="1056" y="960"/>
            <a:chExt cx="312" cy="1248"/>
          </a:xfrm>
        </p:grpSpPr>
        <p:grpSp>
          <p:nvGrpSpPr>
            <p:cNvPr id="1047" name="Group 81"/>
            <p:cNvGrpSpPr>
              <a:grpSpLocks/>
            </p:cNvGrpSpPr>
            <p:nvPr/>
          </p:nvGrpSpPr>
          <p:grpSpPr bwMode="auto">
            <a:xfrm>
              <a:off x="1104" y="960"/>
              <a:ext cx="192" cy="1248"/>
              <a:chOff x="1104" y="960"/>
              <a:chExt cx="192" cy="1248"/>
            </a:xfrm>
          </p:grpSpPr>
          <p:sp>
            <p:nvSpPr>
              <p:cNvPr id="1049" name="Line 75"/>
              <p:cNvSpPr>
                <a:spLocks noChangeShapeType="1"/>
              </p:cNvSpPr>
              <p:nvPr/>
            </p:nvSpPr>
            <p:spPr bwMode="auto">
              <a:xfrm>
                <a:off x="1104" y="960"/>
                <a:ext cx="1" cy="12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050" name="Freeform 76"/>
              <p:cNvSpPr>
                <a:spLocks/>
              </p:cNvSpPr>
              <p:nvPr/>
            </p:nvSpPr>
            <p:spPr bwMode="auto">
              <a:xfrm>
                <a:off x="1104" y="2016"/>
                <a:ext cx="192" cy="192"/>
              </a:xfrm>
              <a:custGeom>
                <a:avLst/>
                <a:gdLst>
                  <a:gd name="T0" fmla="*/ 0 w 192"/>
                  <a:gd name="T1" fmla="*/ 0 h 192"/>
                  <a:gd name="T2" fmla="*/ 192 w 192"/>
                  <a:gd name="T3" fmla="*/ 0 h 192"/>
                  <a:gd name="T4" fmla="*/ 192 w 192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192"/>
                  <a:gd name="T11" fmla="*/ 192 w 192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192">
                    <a:moveTo>
                      <a:pt x="0" y="0"/>
                    </a:moveTo>
                    <a:lnTo>
                      <a:pt x="192" y="0"/>
                    </a:lnTo>
                    <a:lnTo>
                      <a:pt x="192" y="192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62287" name="Text Box 79"/>
            <p:cNvSpPr txBox="1">
              <a:spLocks noChangeArrowheads="1"/>
            </p:cNvSpPr>
            <p:nvPr/>
          </p:nvSpPr>
          <p:spPr bwMode="auto">
            <a:xfrm>
              <a:off x="1056" y="1375"/>
              <a:ext cx="312" cy="4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400" i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h</a:t>
              </a:r>
              <a:endParaRPr lang="ru-RU" sz="4400" i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</p:grpSp>
      <p:graphicFrame>
        <p:nvGraphicFramePr>
          <p:cNvPr id="862292" name="Object 84"/>
          <p:cNvGraphicFramePr>
            <a:graphicFrameLocks noChangeAspect="1"/>
          </p:cNvGraphicFramePr>
          <p:nvPr/>
        </p:nvGraphicFramePr>
        <p:xfrm>
          <a:off x="407988" y="5500688"/>
          <a:ext cx="2109787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Уравнение" r:id="rId10" imgW="723586" imgH="266584" progId="Equation.3">
                  <p:embed/>
                </p:oleObj>
              </mc:Choice>
              <mc:Fallback>
                <p:oleObj name="Уравнение" r:id="rId10" imgW="723586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5500688"/>
                        <a:ext cx="2109787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2293" name="Object 85"/>
          <p:cNvGraphicFramePr>
            <a:graphicFrameLocks noChangeAspect="1"/>
          </p:cNvGraphicFramePr>
          <p:nvPr/>
        </p:nvGraphicFramePr>
        <p:xfrm>
          <a:off x="5376863" y="5513388"/>
          <a:ext cx="1925637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Формула" r:id="rId12" imgW="660113" imgH="266584" progId="Equation.3">
                  <p:embed/>
                </p:oleObj>
              </mc:Choice>
              <mc:Fallback>
                <p:oleObj name="Формула" r:id="rId12" imgW="660113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3" y="5513388"/>
                        <a:ext cx="1925637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2294" name="Object 86"/>
          <p:cNvGraphicFramePr>
            <a:graphicFrameLocks noChangeAspect="1"/>
          </p:cNvGraphicFramePr>
          <p:nvPr/>
        </p:nvGraphicFramePr>
        <p:xfrm>
          <a:off x="2989263" y="5491163"/>
          <a:ext cx="1963737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Формула" r:id="rId14" imgW="672808" imgH="266584" progId="Equation.3">
                  <p:embed/>
                </p:oleObj>
              </mc:Choice>
              <mc:Fallback>
                <p:oleObj name="Формула" r:id="rId14" imgW="672808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263" y="5491163"/>
                        <a:ext cx="1963737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2295" name="AutoShape 87"/>
          <p:cNvSpPr>
            <a:spLocks/>
          </p:cNvSpPr>
          <p:nvPr/>
        </p:nvSpPr>
        <p:spPr bwMode="auto">
          <a:xfrm rot="-5400000">
            <a:off x="2590800" y="1828800"/>
            <a:ext cx="457200" cy="4419600"/>
          </a:xfrm>
          <a:prstGeom prst="leftBrace">
            <a:avLst>
              <a:gd name="adj1" fmla="val 80556"/>
              <a:gd name="adj2" fmla="val 50000"/>
            </a:avLst>
          </a:prstGeom>
          <a:noFill/>
          <a:ln w="19050">
            <a:solidFill>
              <a:srgbClr val="007CD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09650" y="2632075"/>
            <a:ext cx="45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ru-RU" altLang="ru-RU" sz="4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Freeform 1"/>
          <p:cNvSpPr>
            <a:spLocks noChangeArrowheads="1"/>
          </p:cNvSpPr>
          <p:nvPr/>
        </p:nvSpPr>
        <p:spPr bwMode="auto">
          <a:xfrm>
            <a:off x="604838" y="4233863"/>
            <a:ext cx="292100" cy="279400"/>
          </a:xfrm>
          <a:custGeom>
            <a:avLst/>
            <a:gdLst>
              <a:gd name="T0" fmla="*/ 0 w 313267"/>
              <a:gd name="T1" fmla="*/ 29 h 355600"/>
              <a:gd name="T2" fmla="*/ 35866 w 313267"/>
              <a:gd name="T3" fmla="*/ 0 h 355600"/>
              <a:gd name="T4" fmla="*/ 35866 w 313267"/>
              <a:gd name="T5" fmla="*/ 200 h 355600"/>
              <a:gd name="T6" fmla="*/ 0 60000 65536"/>
              <a:gd name="T7" fmla="*/ 0 60000 65536"/>
              <a:gd name="T8" fmla="*/ 0 60000 65536"/>
              <a:gd name="T9" fmla="*/ 0 w 313267"/>
              <a:gd name="T10" fmla="*/ 0 h 355600"/>
              <a:gd name="T11" fmla="*/ 313267 w 313267"/>
              <a:gd name="T12" fmla="*/ 355600 h 355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3267" h="355600">
                <a:moveTo>
                  <a:pt x="0" y="50800"/>
                </a:moveTo>
                <a:lnTo>
                  <a:pt x="313267" y="0"/>
                </a:lnTo>
                <a:lnTo>
                  <a:pt x="313267" y="355600"/>
                </a:lnTo>
              </a:path>
            </a:pathLst>
          </a:custGeom>
          <a:noFill/>
          <a:ln w="12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0249" name="Line 2"/>
          <p:cNvSpPr>
            <a:spLocks noChangeShapeType="1"/>
          </p:cNvSpPr>
          <p:nvPr/>
        </p:nvSpPr>
        <p:spPr bwMode="auto">
          <a:xfrm>
            <a:off x="1428750" y="4362450"/>
            <a:ext cx="39688" cy="136525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50" name="Line 3"/>
          <p:cNvSpPr>
            <a:spLocks noChangeShapeType="1"/>
          </p:cNvSpPr>
          <p:nvPr/>
        </p:nvSpPr>
        <p:spPr bwMode="auto">
          <a:xfrm flipV="1">
            <a:off x="601663" y="3954463"/>
            <a:ext cx="3954462" cy="606425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51" name="Line 4"/>
          <p:cNvSpPr>
            <a:spLocks noChangeShapeType="1"/>
          </p:cNvSpPr>
          <p:nvPr/>
        </p:nvSpPr>
        <p:spPr bwMode="auto">
          <a:xfrm>
            <a:off x="601663" y="4557713"/>
            <a:ext cx="3200400" cy="311150"/>
          </a:xfrm>
          <a:prstGeom prst="line">
            <a:avLst/>
          </a:prstGeom>
          <a:noFill/>
          <a:ln w="126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52" name="Freeform 5"/>
          <p:cNvSpPr>
            <a:spLocks noChangeArrowheads="1"/>
          </p:cNvSpPr>
          <p:nvPr/>
        </p:nvSpPr>
        <p:spPr bwMode="auto">
          <a:xfrm>
            <a:off x="593725" y="3335338"/>
            <a:ext cx="1836738" cy="1854200"/>
          </a:xfrm>
          <a:custGeom>
            <a:avLst/>
            <a:gdLst>
              <a:gd name="T0" fmla="*/ 0 w 1837267"/>
              <a:gd name="T1" fmla="*/ 0 h 1811866"/>
              <a:gd name="T2" fmla="*/ 1820937 w 1837267"/>
              <a:gd name="T3" fmla="*/ 1915113 h 1811866"/>
              <a:gd name="T4" fmla="*/ 1216759 w 1837267"/>
              <a:gd name="T5" fmla="*/ 3759943 h 1811866"/>
              <a:gd name="T6" fmla="*/ 0 w 1837267"/>
              <a:gd name="T7" fmla="*/ 0 h 1811866"/>
              <a:gd name="T8" fmla="*/ 0 60000 65536"/>
              <a:gd name="T9" fmla="*/ 0 60000 65536"/>
              <a:gd name="T10" fmla="*/ 0 60000 65536"/>
              <a:gd name="T11" fmla="*/ 0 60000 65536"/>
              <a:gd name="T12" fmla="*/ 0 w 1837267"/>
              <a:gd name="T13" fmla="*/ 0 h 1811866"/>
              <a:gd name="T14" fmla="*/ 1837267 w 1837267"/>
              <a:gd name="T15" fmla="*/ 1811866 h 18118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7267" h="1811866">
                <a:moveTo>
                  <a:pt x="0" y="0"/>
                </a:moveTo>
                <a:lnTo>
                  <a:pt x="1837267" y="922866"/>
                </a:lnTo>
                <a:lnTo>
                  <a:pt x="1227667" y="1811866"/>
                </a:lnTo>
                <a:lnTo>
                  <a:pt x="0" y="0"/>
                </a:lnTo>
                <a:close/>
              </a:path>
            </a:pathLst>
          </a:custGeom>
          <a:solidFill>
            <a:srgbClr val="FFAD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0253" name="Rectangle 6"/>
          <p:cNvSpPr>
            <a:spLocks noChangeArrowheads="1"/>
          </p:cNvSpPr>
          <p:nvPr/>
        </p:nvSpPr>
        <p:spPr bwMode="auto">
          <a:xfrm>
            <a:off x="250825" y="333375"/>
            <a:ext cx="68770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Ребро </a:t>
            </a:r>
            <a:r>
              <a:rPr lang="en-US" altLang="ru-RU" sz="2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пирамиды </a:t>
            </a:r>
            <a:r>
              <a:rPr lang="en-US" altLang="ru-RU" sz="2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DABC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перпендикулярно плоскости основания </a:t>
            </a:r>
            <a:r>
              <a:rPr lang="ru-RU" altLang="ru-RU" sz="2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АВС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Найдите расстояние от </a:t>
            </a:r>
            <a:r>
              <a:rPr lang="ru-RU" altLang="ru-RU" sz="2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плоскости, проходящей через середины ребер </a:t>
            </a:r>
            <a:r>
              <a:rPr lang="ru-RU" altLang="ru-RU" sz="2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2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ru-RU" sz="2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если </a:t>
            </a:r>
            <a:r>
              <a:rPr lang="ru-RU" altLang="ru-RU" sz="2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ru-RU" sz="2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       , </a:t>
            </a:r>
            <a:r>
              <a:rPr lang="ru-RU" altLang="ru-RU" sz="2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 = АС =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10, </a:t>
            </a:r>
            <a:r>
              <a:rPr lang="ru-RU" altLang="ru-RU" sz="2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         .</a:t>
            </a:r>
          </a:p>
        </p:txBody>
      </p:sp>
      <p:sp>
        <p:nvSpPr>
          <p:cNvPr id="10254" name="Line 7"/>
          <p:cNvSpPr>
            <a:spLocks noChangeShapeType="1"/>
          </p:cNvSpPr>
          <p:nvPr/>
        </p:nvSpPr>
        <p:spPr bwMode="auto">
          <a:xfrm>
            <a:off x="596900" y="3335338"/>
            <a:ext cx="1833563" cy="931862"/>
          </a:xfrm>
          <a:prstGeom prst="line">
            <a:avLst/>
          </a:prstGeom>
          <a:noFill/>
          <a:ln w="19080">
            <a:solidFill>
              <a:srgbClr val="FF0A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55" name="Line 8"/>
          <p:cNvSpPr>
            <a:spLocks noChangeShapeType="1"/>
          </p:cNvSpPr>
          <p:nvPr/>
        </p:nvSpPr>
        <p:spPr bwMode="auto">
          <a:xfrm flipH="1">
            <a:off x="1798638" y="4267200"/>
            <a:ext cx="635000" cy="941388"/>
          </a:xfrm>
          <a:prstGeom prst="line">
            <a:avLst/>
          </a:prstGeom>
          <a:noFill/>
          <a:ln w="19080">
            <a:solidFill>
              <a:srgbClr val="FF0A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56" name="Freeform 9"/>
          <p:cNvSpPr>
            <a:spLocks noChangeArrowheads="1"/>
          </p:cNvSpPr>
          <p:nvPr/>
        </p:nvSpPr>
        <p:spPr bwMode="auto">
          <a:xfrm>
            <a:off x="601663" y="2125663"/>
            <a:ext cx="3954462" cy="3657600"/>
          </a:xfrm>
          <a:custGeom>
            <a:avLst/>
            <a:gdLst>
              <a:gd name="T0" fmla="*/ 0 w 3970867"/>
              <a:gd name="T1" fmla="*/ 0 h 3666067"/>
              <a:gd name="T2" fmla="*/ 0 w 3970867"/>
              <a:gd name="T3" fmla="*/ 2264497 h 3666067"/>
              <a:gd name="T4" fmla="*/ 2142985 w 3970867"/>
              <a:gd name="T5" fmla="*/ 3404610 h 3666067"/>
              <a:gd name="T6" fmla="*/ 3477718 w 3970867"/>
              <a:gd name="T7" fmla="*/ 1706239 h 3666067"/>
              <a:gd name="T8" fmla="*/ 0 w 3970867"/>
              <a:gd name="T9" fmla="*/ 0 h 36660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70867"/>
              <a:gd name="T16" fmla="*/ 0 h 3666067"/>
              <a:gd name="T17" fmla="*/ 3970867 w 3970867"/>
              <a:gd name="T18" fmla="*/ 3666067 h 36660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70867" h="3666067">
                <a:moveTo>
                  <a:pt x="0" y="0"/>
                </a:moveTo>
                <a:lnTo>
                  <a:pt x="0" y="2438400"/>
                </a:lnTo>
                <a:lnTo>
                  <a:pt x="2446867" y="3666067"/>
                </a:lnTo>
                <a:lnTo>
                  <a:pt x="3970867" y="1837267"/>
                </a:lnTo>
                <a:lnTo>
                  <a:pt x="0" y="0"/>
                </a:lnTo>
                <a:close/>
              </a:path>
            </a:pathLst>
          </a:custGeom>
          <a:noFill/>
          <a:ln w="190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0257" name="Line 10"/>
          <p:cNvSpPr>
            <a:spLocks noChangeShapeType="1"/>
          </p:cNvSpPr>
          <p:nvPr/>
        </p:nvSpPr>
        <p:spPr bwMode="auto">
          <a:xfrm>
            <a:off x="601663" y="3335338"/>
            <a:ext cx="1524000" cy="1371600"/>
          </a:xfrm>
          <a:prstGeom prst="line">
            <a:avLst/>
          </a:prstGeom>
          <a:noFill/>
          <a:ln w="19080">
            <a:solidFill>
              <a:srgbClr val="FF0A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58" name="Line 11"/>
          <p:cNvSpPr>
            <a:spLocks noChangeShapeType="1"/>
          </p:cNvSpPr>
          <p:nvPr/>
        </p:nvSpPr>
        <p:spPr bwMode="auto">
          <a:xfrm flipV="1">
            <a:off x="601663" y="3910013"/>
            <a:ext cx="598487" cy="650875"/>
          </a:xfrm>
          <a:prstGeom prst="line">
            <a:avLst/>
          </a:prstGeom>
          <a:noFill/>
          <a:ln w="28440">
            <a:solidFill>
              <a:srgbClr val="FF0A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59" name="Oval 12"/>
          <p:cNvSpPr>
            <a:spLocks noChangeArrowheads="1"/>
          </p:cNvSpPr>
          <p:nvPr/>
        </p:nvSpPr>
        <p:spPr bwMode="auto">
          <a:xfrm>
            <a:off x="1190625" y="3848100"/>
            <a:ext cx="73025" cy="76200"/>
          </a:xfrm>
          <a:prstGeom prst="ellipse">
            <a:avLst/>
          </a:prstGeom>
          <a:solidFill>
            <a:srgbClr val="FF0AFF"/>
          </a:solidFill>
          <a:ln w="9360">
            <a:solidFill>
              <a:srgbClr val="FF0A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0260" name="Line 13"/>
          <p:cNvSpPr>
            <a:spLocks noChangeShapeType="1"/>
          </p:cNvSpPr>
          <p:nvPr/>
        </p:nvSpPr>
        <p:spPr bwMode="auto">
          <a:xfrm>
            <a:off x="596900" y="3344863"/>
            <a:ext cx="1223963" cy="1833562"/>
          </a:xfrm>
          <a:prstGeom prst="line">
            <a:avLst/>
          </a:prstGeom>
          <a:noFill/>
          <a:ln w="19080">
            <a:solidFill>
              <a:srgbClr val="FF0A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61" name="Text Box 14"/>
          <p:cNvSpPr txBox="1">
            <a:spLocks noChangeArrowheads="1"/>
          </p:cNvSpPr>
          <p:nvPr/>
        </p:nvSpPr>
        <p:spPr bwMode="auto">
          <a:xfrm>
            <a:off x="225425" y="1784350"/>
            <a:ext cx="3984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i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0262" name="Text Box 15"/>
          <p:cNvSpPr txBox="1">
            <a:spLocks noChangeArrowheads="1"/>
          </p:cNvSpPr>
          <p:nvPr/>
        </p:nvSpPr>
        <p:spPr bwMode="auto">
          <a:xfrm>
            <a:off x="4157663" y="3400425"/>
            <a:ext cx="366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i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0263" name="Text Box 16"/>
          <p:cNvSpPr txBox="1">
            <a:spLocks noChangeArrowheads="1"/>
          </p:cNvSpPr>
          <p:nvPr/>
        </p:nvSpPr>
        <p:spPr bwMode="auto">
          <a:xfrm>
            <a:off x="2836863" y="5710238"/>
            <a:ext cx="3746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i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0264" name="Text Box 17"/>
          <p:cNvSpPr txBox="1">
            <a:spLocks noChangeArrowheads="1"/>
          </p:cNvSpPr>
          <p:nvPr/>
        </p:nvSpPr>
        <p:spPr bwMode="auto">
          <a:xfrm>
            <a:off x="284163" y="4476750"/>
            <a:ext cx="406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i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0265" name="Text Box 18"/>
          <p:cNvSpPr txBox="1">
            <a:spLocks noChangeArrowheads="1"/>
          </p:cNvSpPr>
          <p:nvPr/>
        </p:nvSpPr>
        <p:spPr bwMode="auto">
          <a:xfrm>
            <a:off x="2281238" y="3773488"/>
            <a:ext cx="4095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i="1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0266" name="Text Box 19"/>
          <p:cNvSpPr txBox="1">
            <a:spLocks noChangeArrowheads="1"/>
          </p:cNvSpPr>
          <p:nvPr/>
        </p:nvSpPr>
        <p:spPr bwMode="auto">
          <a:xfrm>
            <a:off x="1997075" y="4618038"/>
            <a:ext cx="3444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i="1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0267" name="Text Box 20"/>
          <p:cNvSpPr txBox="1">
            <a:spLocks noChangeArrowheads="1"/>
          </p:cNvSpPr>
          <p:nvPr/>
        </p:nvSpPr>
        <p:spPr bwMode="auto">
          <a:xfrm>
            <a:off x="1450975" y="5119688"/>
            <a:ext cx="406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М</a:t>
            </a:r>
          </a:p>
        </p:txBody>
      </p:sp>
      <p:sp>
        <p:nvSpPr>
          <p:cNvPr id="10268" name="Text Box 21"/>
          <p:cNvSpPr txBox="1">
            <a:spLocks noChangeArrowheads="1"/>
          </p:cNvSpPr>
          <p:nvPr/>
        </p:nvSpPr>
        <p:spPr bwMode="auto">
          <a:xfrm>
            <a:off x="236538" y="3013075"/>
            <a:ext cx="4270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К</a:t>
            </a:r>
          </a:p>
        </p:txBody>
      </p:sp>
      <p:sp>
        <p:nvSpPr>
          <p:cNvPr id="10269" name="Oval 22"/>
          <p:cNvSpPr>
            <a:spLocks noChangeArrowheads="1"/>
          </p:cNvSpPr>
          <p:nvPr/>
        </p:nvSpPr>
        <p:spPr bwMode="auto">
          <a:xfrm>
            <a:off x="561975" y="3311525"/>
            <a:ext cx="73025" cy="74613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0270" name="Oval 23"/>
          <p:cNvSpPr>
            <a:spLocks noChangeArrowheads="1"/>
          </p:cNvSpPr>
          <p:nvPr/>
        </p:nvSpPr>
        <p:spPr bwMode="auto">
          <a:xfrm>
            <a:off x="2403475" y="4229100"/>
            <a:ext cx="73025" cy="74613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0271" name="Oval 24"/>
          <p:cNvSpPr>
            <a:spLocks noChangeArrowheads="1"/>
          </p:cNvSpPr>
          <p:nvPr/>
        </p:nvSpPr>
        <p:spPr bwMode="auto">
          <a:xfrm>
            <a:off x="1790700" y="5145088"/>
            <a:ext cx="73025" cy="74612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0272" name="Line 25"/>
          <p:cNvSpPr>
            <a:spLocks noChangeShapeType="1"/>
          </p:cNvSpPr>
          <p:nvPr/>
        </p:nvSpPr>
        <p:spPr bwMode="auto">
          <a:xfrm>
            <a:off x="3381375" y="4062413"/>
            <a:ext cx="39688" cy="138112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73" name="Line 26"/>
          <p:cNvSpPr>
            <a:spLocks noChangeShapeType="1"/>
          </p:cNvSpPr>
          <p:nvPr/>
        </p:nvSpPr>
        <p:spPr bwMode="auto">
          <a:xfrm flipH="1">
            <a:off x="1195388" y="4822825"/>
            <a:ext cx="84137" cy="111125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74" name="Line 27"/>
          <p:cNvSpPr>
            <a:spLocks noChangeShapeType="1"/>
          </p:cNvSpPr>
          <p:nvPr/>
        </p:nvSpPr>
        <p:spPr bwMode="auto">
          <a:xfrm flipH="1">
            <a:off x="2374900" y="5414963"/>
            <a:ext cx="84138" cy="111125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75" name="Line 28"/>
          <p:cNvSpPr>
            <a:spLocks noChangeShapeType="1"/>
          </p:cNvSpPr>
          <p:nvPr/>
        </p:nvSpPr>
        <p:spPr bwMode="auto">
          <a:xfrm>
            <a:off x="601663" y="2125663"/>
            <a:ext cx="2436812" cy="365760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76" name="Freeform 29"/>
          <p:cNvSpPr>
            <a:spLocks noChangeArrowheads="1"/>
          </p:cNvSpPr>
          <p:nvPr/>
        </p:nvSpPr>
        <p:spPr bwMode="auto">
          <a:xfrm>
            <a:off x="3506788" y="4643438"/>
            <a:ext cx="446087" cy="195262"/>
          </a:xfrm>
          <a:custGeom>
            <a:avLst/>
            <a:gdLst>
              <a:gd name="T0" fmla="*/ 0 w 438150"/>
              <a:gd name="T1" fmla="*/ 195262 h 195262"/>
              <a:gd name="T2" fmla="*/ 315475 w 438150"/>
              <a:gd name="T3" fmla="*/ 0 h 195262"/>
              <a:gd name="T4" fmla="*/ 763774 w 438150"/>
              <a:gd name="T5" fmla="*/ 38100 h 195262"/>
              <a:gd name="T6" fmla="*/ 0 60000 65536"/>
              <a:gd name="T7" fmla="*/ 0 60000 65536"/>
              <a:gd name="T8" fmla="*/ 0 60000 65536"/>
              <a:gd name="T9" fmla="*/ 0 w 438150"/>
              <a:gd name="T10" fmla="*/ 0 h 195262"/>
              <a:gd name="T11" fmla="*/ 438150 w 438150"/>
              <a:gd name="T12" fmla="*/ 195262 h 1952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8150" h="195262">
                <a:moveTo>
                  <a:pt x="0" y="195262"/>
                </a:moveTo>
                <a:lnTo>
                  <a:pt x="180975" y="0"/>
                </a:lnTo>
                <a:lnTo>
                  <a:pt x="438150" y="38100"/>
                </a:lnTo>
              </a:path>
            </a:pathLst>
          </a:custGeom>
          <a:noFill/>
          <a:ln w="12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grpSp>
        <p:nvGrpSpPr>
          <p:cNvPr id="10277" name="Group 30"/>
          <p:cNvGrpSpPr>
            <a:grpSpLocks/>
          </p:cNvGrpSpPr>
          <p:nvPr/>
        </p:nvGrpSpPr>
        <p:grpSpPr bwMode="auto">
          <a:xfrm>
            <a:off x="514350" y="2717800"/>
            <a:ext cx="163513" cy="79375"/>
            <a:chOff x="324" y="1712"/>
            <a:chExt cx="103" cy="50"/>
          </a:xfrm>
        </p:grpSpPr>
        <p:sp>
          <p:nvSpPr>
            <p:cNvPr id="10297" name="Line 31"/>
            <p:cNvSpPr>
              <a:spLocks noChangeShapeType="1"/>
            </p:cNvSpPr>
            <p:nvPr/>
          </p:nvSpPr>
          <p:spPr bwMode="auto">
            <a:xfrm>
              <a:off x="326" y="1712"/>
              <a:ext cx="101" cy="1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298" name="Line 32"/>
            <p:cNvSpPr>
              <a:spLocks noChangeShapeType="1"/>
            </p:cNvSpPr>
            <p:nvPr/>
          </p:nvSpPr>
          <p:spPr bwMode="auto">
            <a:xfrm>
              <a:off x="324" y="1748"/>
              <a:ext cx="101" cy="1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10278" name="Group 33"/>
          <p:cNvGrpSpPr>
            <a:grpSpLocks/>
          </p:cNvGrpSpPr>
          <p:nvPr/>
        </p:nvGrpSpPr>
        <p:grpSpPr bwMode="auto">
          <a:xfrm>
            <a:off x="520700" y="3930650"/>
            <a:ext cx="163513" cy="80963"/>
            <a:chOff x="328" y="2476"/>
            <a:chExt cx="103" cy="51"/>
          </a:xfrm>
        </p:grpSpPr>
        <p:sp>
          <p:nvSpPr>
            <p:cNvPr id="10295" name="Line 34"/>
            <p:cNvSpPr>
              <a:spLocks noChangeShapeType="1"/>
            </p:cNvSpPr>
            <p:nvPr/>
          </p:nvSpPr>
          <p:spPr bwMode="auto">
            <a:xfrm>
              <a:off x="329" y="2476"/>
              <a:ext cx="102" cy="1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296" name="Line 35"/>
            <p:cNvSpPr>
              <a:spLocks noChangeShapeType="1"/>
            </p:cNvSpPr>
            <p:nvPr/>
          </p:nvSpPr>
          <p:spPr bwMode="auto">
            <a:xfrm>
              <a:off x="328" y="2513"/>
              <a:ext cx="102" cy="1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0279" name="Text Box 36"/>
          <p:cNvSpPr txBox="1">
            <a:spLocks noChangeArrowheads="1"/>
          </p:cNvSpPr>
          <p:nvPr/>
        </p:nvSpPr>
        <p:spPr bwMode="auto">
          <a:xfrm>
            <a:off x="3765550" y="4721225"/>
            <a:ext cx="3635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Р</a:t>
            </a:r>
          </a:p>
        </p:txBody>
      </p:sp>
      <p:sp>
        <p:nvSpPr>
          <p:cNvPr id="10280" name="Freeform 37"/>
          <p:cNvSpPr>
            <a:spLocks noChangeArrowheads="1"/>
          </p:cNvSpPr>
          <p:nvPr/>
        </p:nvSpPr>
        <p:spPr bwMode="auto">
          <a:xfrm rot="180000">
            <a:off x="1881188" y="4572000"/>
            <a:ext cx="158750" cy="290513"/>
          </a:xfrm>
          <a:custGeom>
            <a:avLst/>
            <a:gdLst>
              <a:gd name="T0" fmla="*/ 1020960 w 142875"/>
              <a:gd name="T1" fmla="*/ 0 h 285750"/>
              <a:gd name="T2" fmla="*/ 0 w 142875"/>
              <a:gd name="T3" fmla="*/ 236830 h 285750"/>
              <a:gd name="T4" fmla="*/ 1612053 w 142875"/>
              <a:gd name="T5" fmla="*/ 417934 h 285750"/>
              <a:gd name="T6" fmla="*/ 0 60000 65536"/>
              <a:gd name="T7" fmla="*/ 0 60000 65536"/>
              <a:gd name="T8" fmla="*/ 0 60000 65536"/>
              <a:gd name="T9" fmla="*/ 0 w 142875"/>
              <a:gd name="T10" fmla="*/ 0 h 285750"/>
              <a:gd name="T11" fmla="*/ 142875 w 142875"/>
              <a:gd name="T12" fmla="*/ 285750 h 285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2875" h="285750">
                <a:moveTo>
                  <a:pt x="90487" y="0"/>
                </a:moveTo>
                <a:lnTo>
                  <a:pt x="0" y="161925"/>
                </a:lnTo>
                <a:lnTo>
                  <a:pt x="142875" y="285750"/>
                </a:lnTo>
              </a:path>
            </a:pathLst>
          </a:custGeom>
          <a:noFill/>
          <a:ln w="12600">
            <a:solidFill>
              <a:srgbClr val="FF0A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0281" name="Line 38"/>
          <p:cNvSpPr>
            <a:spLocks noChangeShapeType="1"/>
          </p:cNvSpPr>
          <p:nvPr/>
        </p:nvSpPr>
        <p:spPr bwMode="auto">
          <a:xfrm>
            <a:off x="8228013" y="936625"/>
            <a:ext cx="177800" cy="1588"/>
          </a:xfrm>
          <a:prstGeom prst="line">
            <a:avLst/>
          </a:prstGeom>
          <a:noFill/>
          <a:ln w="12600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208" name="Rectangle 40"/>
          <p:cNvSpPr>
            <a:spLocks noChangeArrowheads="1"/>
          </p:cNvSpPr>
          <p:nvPr/>
        </p:nvSpPr>
        <p:spPr bwMode="auto">
          <a:xfrm>
            <a:off x="4140200" y="1773238"/>
            <a:ext cx="4032250" cy="1047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i="1" dirty="0">
              <a:solidFill>
                <a:srgbClr val="40458C"/>
              </a:solidFill>
              <a:cs typeface="Arial" pitchFamily="34" charset="0"/>
            </a:endParaRPr>
          </a:p>
          <a:p>
            <a:pPr marL="457200" indent="-457200">
              <a:buFontTx/>
              <a:buAutoNum type="arabicParenR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Доказано, что </a:t>
            </a:r>
          </a:p>
          <a:p>
            <a: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AH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искомое расстояние.  </a:t>
            </a:r>
          </a:p>
        </p:txBody>
      </p:sp>
      <p:sp>
        <p:nvSpPr>
          <p:cNvPr id="12325" name="Rectangle 42"/>
          <p:cNvSpPr>
            <a:spLocks noChangeArrowheads="1"/>
          </p:cNvSpPr>
          <p:nvPr/>
        </p:nvSpPr>
        <p:spPr bwMode="auto">
          <a:xfrm>
            <a:off x="4427538" y="3386138"/>
            <a:ext cx="4040187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Найдём  АР из ∆АВР по теореме Пифагора (</a:t>
            </a:r>
            <a:r>
              <a:rPr lang="ru-RU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АВ=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10, </a:t>
            </a:r>
            <a:r>
              <a:rPr lang="ru-RU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        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en-US" altLang="ru-RU" sz="2000" b="1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AB</a:t>
            </a:r>
            <a:r>
              <a:rPr lang="en-US" altLang="ru-RU" sz="2000" b="1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BP</a:t>
            </a:r>
            <a:r>
              <a:rPr lang="en-US" altLang="ru-RU" sz="2000" b="1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100 – 20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80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 АР=</a:t>
            </a:r>
            <a:endParaRPr lang="en-US" alt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Найдём </a:t>
            </a:r>
            <a:r>
              <a:rPr lang="en-US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  из ∆А</a:t>
            </a:r>
            <a:r>
              <a:rPr lang="en-US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теореме Пифагора: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DP</a:t>
            </a:r>
            <a:r>
              <a:rPr lang="en-US" altLang="ru-RU" sz="2000" b="1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AD</a:t>
            </a:r>
            <a:r>
              <a:rPr lang="en-US" altLang="ru-RU" sz="2000" b="1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AP</a:t>
            </a:r>
            <a:r>
              <a:rPr lang="en-US" altLang="ru-RU" sz="2000" b="1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ru-RU" alt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+ 80 = 100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DP = 10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alt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Тогда </a:t>
            </a:r>
            <a:r>
              <a:rPr lang="en-US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 =( 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10=4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Итак, АН = </a:t>
            </a:r>
            <a:r>
              <a:rPr lang="en-US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½ AL 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en-US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284" name="Line 45"/>
          <p:cNvSpPr>
            <a:spLocks noChangeShapeType="1"/>
          </p:cNvSpPr>
          <p:nvPr/>
        </p:nvSpPr>
        <p:spPr bwMode="auto">
          <a:xfrm>
            <a:off x="601663" y="2125663"/>
            <a:ext cx="3190875" cy="2736850"/>
          </a:xfrm>
          <a:prstGeom prst="line">
            <a:avLst/>
          </a:prstGeom>
          <a:noFill/>
          <a:ln w="19080">
            <a:solidFill>
              <a:srgbClr val="FF0A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5" name="Line 46"/>
          <p:cNvSpPr>
            <a:spLocks noChangeShapeType="1"/>
          </p:cNvSpPr>
          <p:nvPr/>
        </p:nvSpPr>
        <p:spPr bwMode="auto">
          <a:xfrm flipV="1">
            <a:off x="1254125" y="3219450"/>
            <a:ext cx="585788" cy="646113"/>
          </a:xfrm>
          <a:prstGeom prst="line">
            <a:avLst/>
          </a:prstGeom>
          <a:noFill/>
          <a:ln w="28440">
            <a:solidFill>
              <a:srgbClr val="FF0A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6" name="Text Box 47"/>
          <p:cNvSpPr txBox="1">
            <a:spLocks noChangeArrowheads="1"/>
          </p:cNvSpPr>
          <p:nvPr/>
        </p:nvSpPr>
        <p:spPr bwMode="auto">
          <a:xfrm>
            <a:off x="1819275" y="2760663"/>
            <a:ext cx="3302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i="1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10287" name="Oval 48"/>
          <p:cNvSpPr>
            <a:spLocks noChangeArrowheads="1"/>
          </p:cNvSpPr>
          <p:nvPr/>
        </p:nvSpPr>
        <p:spPr bwMode="auto">
          <a:xfrm>
            <a:off x="1828800" y="3157538"/>
            <a:ext cx="73025" cy="76200"/>
          </a:xfrm>
          <a:prstGeom prst="ellipse">
            <a:avLst/>
          </a:prstGeom>
          <a:solidFill>
            <a:srgbClr val="FF0AFF"/>
          </a:solidFill>
          <a:ln w="9360">
            <a:solidFill>
              <a:srgbClr val="FF0A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0288" name="Text Box 49"/>
          <p:cNvSpPr txBox="1">
            <a:spLocks noChangeArrowheads="1"/>
          </p:cNvSpPr>
          <p:nvPr/>
        </p:nvSpPr>
        <p:spPr bwMode="auto">
          <a:xfrm>
            <a:off x="1247775" y="3589338"/>
            <a:ext cx="4016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Н</a:t>
            </a:r>
          </a:p>
        </p:txBody>
      </p:sp>
      <p:sp>
        <p:nvSpPr>
          <p:cNvPr id="10289" name="Freeform 50"/>
          <p:cNvSpPr>
            <a:spLocks noChangeArrowheads="1"/>
          </p:cNvSpPr>
          <p:nvPr/>
        </p:nvSpPr>
        <p:spPr bwMode="auto">
          <a:xfrm>
            <a:off x="3587750" y="4471988"/>
            <a:ext cx="371475" cy="204787"/>
          </a:xfrm>
          <a:custGeom>
            <a:avLst/>
            <a:gdLst>
              <a:gd name="T0" fmla="*/ 0 w 371475"/>
              <a:gd name="T1" fmla="*/ 75324 h 214312"/>
              <a:gd name="T2" fmla="*/ 176213 w 371475"/>
              <a:gd name="T3" fmla="*/ 0 h 214312"/>
              <a:gd name="T4" fmla="*/ 371475 w 371475"/>
              <a:gd name="T5" fmla="*/ 70303 h 214312"/>
              <a:gd name="T6" fmla="*/ 0 60000 65536"/>
              <a:gd name="T7" fmla="*/ 0 60000 65536"/>
              <a:gd name="T8" fmla="*/ 0 60000 65536"/>
              <a:gd name="T9" fmla="*/ 0 w 371475"/>
              <a:gd name="T10" fmla="*/ 0 h 214312"/>
              <a:gd name="T11" fmla="*/ 371475 w 371475"/>
              <a:gd name="T12" fmla="*/ 214312 h 2143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1475" h="214312">
                <a:moveTo>
                  <a:pt x="0" y="214312"/>
                </a:moveTo>
                <a:lnTo>
                  <a:pt x="176213" y="0"/>
                </a:lnTo>
                <a:lnTo>
                  <a:pt x="371475" y="200025"/>
                </a:lnTo>
              </a:path>
            </a:pathLst>
          </a:custGeom>
          <a:noFill/>
          <a:ln w="12600">
            <a:solidFill>
              <a:srgbClr val="FF0A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0290" name="Freeform 51"/>
          <p:cNvSpPr>
            <a:spLocks noChangeArrowheads="1"/>
          </p:cNvSpPr>
          <p:nvPr/>
        </p:nvSpPr>
        <p:spPr bwMode="auto">
          <a:xfrm rot="-180000">
            <a:off x="1730375" y="3336925"/>
            <a:ext cx="273050" cy="139700"/>
          </a:xfrm>
          <a:custGeom>
            <a:avLst/>
            <a:gdLst>
              <a:gd name="T0" fmla="*/ 8863 w 319087"/>
              <a:gd name="T1" fmla="*/ 0 h 157163"/>
              <a:gd name="T2" fmla="*/ 4365 w 319087"/>
              <a:gd name="T3" fmla="*/ 10466 h 157163"/>
              <a:gd name="T4" fmla="*/ 0 w 319087"/>
              <a:gd name="T5" fmla="*/ 635 h 157163"/>
              <a:gd name="T6" fmla="*/ 0 60000 65536"/>
              <a:gd name="T7" fmla="*/ 0 60000 65536"/>
              <a:gd name="T8" fmla="*/ 0 60000 65536"/>
              <a:gd name="T9" fmla="*/ 0 w 319087"/>
              <a:gd name="T10" fmla="*/ 0 h 157163"/>
              <a:gd name="T11" fmla="*/ 319087 w 319087"/>
              <a:gd name="T12" fmla="*/ 157163 h 1571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9087" h="157163">
                <a:moveTo>
                  <a:pt x="319087" y="0"/>
                </a:moveTo>
                <a:lnTo>
                  <a:pt x="157162" y="157163"/>
                </a:lnTo>
                <a:lnTo>
                  <a:pt x="0" y="9525"/>
                </a:lnTo>
              </a:path>
            </a:pathLst>
          </a:custGeom>
          <a:noFill/>
          <a:ln w="12600">
            <a:solidFill>
              <a:srgbClr val="FF0A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0291" name="Freeform 52"/>
          <p:cNvSpPr>
            <a:spLocks noChangeArrowheads="1"/>
          </p:cNvSpPr>
          <p:nvPr/>
        </p:nvSpPr>
        <p:spPr bwMode="auto">
          <a:xfrm rot="-180000">
            <a:off x="1082675" y="4014788"/>
            <a:ext cx="273050" cy="139700"/>
          </a:xfrm>
          <a:custGeom>
            <a:avLst/>
            <a:gdLst>
              <a:gd name="T0" fmla="*/ 8863 w 319087"/>
              <a:gd name="T1" fmla="*/ 0 h 157163"/>
              <a:gd name="T2" fmla="*/ 4365 w 319087"/>
              <a:gd name="T3" fmla="*/ 10466 h 157163"/>
              <a:gd name="T4" fmla="*/ 0 w 319087"/>
              <a:gd name="T5" fmla="*/ 635 h 157163"/>
              <a:gd name="T6" fmla="*/ 0 60000 65536"/>
              <a:gd name="T7" fmla="*/ 0 60000 65536"/>
              <a:gd name="T8" fmla="*/ 0 60000 65536"/>
              <a:gd name="T9" fmla="*/ 0 w 319087"/>
              <a:gd name="T10" fmla="*/ 0 h 157163"/>
              <a:gd name="T11" fmla="*/ 319087 w 319087"/>
              <a:gd name="T12" fmla="*/ 157163 h 1571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9087" h="157163">
                <a:moveTo>
                  <a:pt x="319087" y="0"/>
                </a:moveTo>
                <a:lnTo>
                  <a:pt x="157162" y="157163"/>
                </a:lnTo>
                <a:lnTo>
                  <a:pt x="0" y="9525"/>
                </a:lnTo>
              </a:path>
            </a:pathLst>
          </a:custGeom>
          <a:noFill/>
          <a:ln w="12600">
            <a:solidFill>
              <a:srgbClr val="FF0A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2334" name="Rectangle 53"/>
          <p:cNvSpPr>
            <a:spLocks noChangeArrowheads="1"/>
          </p:cNvSpPr>
          <p:nvPr/>
        </p:nvSpPr>
        <p:spPr bwMode="auto">
          <a:xfrm>
            <a:off x="2006600" y="6254750"/>
            <a:ext cx="129063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</a:p>
        </p:txBody>
      </p:sp>
      <p:sp>
        <p:nvSpPr>
          <p:cNvPr id="7222" name="Text Box 54"/>
          <p:cNvSpPr txBox="1">
            <a:spLocks noChangeArrowheads="1"/>
          </p:cNvSpPr>
          <p:nvPr/>
        </p:nvSpPr>
        <p:spPr bwMode="auto">
          <a:xfrm>
            <a:off x="250825" y="60325"/>
            <a:ext cx="431958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№ 6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(продолжение).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2" name="Объект 55"/>
          <p:cNvGraphicFramePr>
            <a:graphicFrameLocks noChangeAspect="1"/>
          </p:cNvGraphicFramePr>
          <p:nvPr/>
        </p:nvGraphicFramePr>
        <p:xfrm>
          <a:off x="2771775" y="1341438"/>
          <a:ext cx="5762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Формула" r:id="rId4" imgW="304668" imgH="228501" progId="Equation.3">
                  <p:embed/>
                </p:oleObj>
              </mc:Choice>
              <mc:Fallback>
                <p:oleObj name="Формула" r:id="rId4" imgW="30466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341438"/>
                        <a:ext cx="5762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5867400" y="1412875"/>
          <a:ext cx="5762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Формула" r:id="rId6" imgW="304668" imgH="228501" progId="Equation.3">
                  <p:embed/>
                </p:oleObj>
              </mc:Choice>
              <mc:Fallback>
                <p:oleObj name="Формула" r:id="rId6" imgW="30466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412875"/>
                        <a:ext cx="5762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38" name="Rectangle 40"/>
          <p:cNvSpPr>
            <a:spLocks noChangeArrowheads="1"/>
          </p:cNvSpPr>
          <p:nvPr/>
        </p:nvSpPr>
        <p:spPr bwMode="auto">
          <a:xfrm>
            <a:off x="3059113" y="2708275"/>
            <a:ext cx="51847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∆</a:t>
            </a:r>
            <a:r>
              <a:rPr lang="en-US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LDA 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∆</a:t>
            </a:r>
            <a:r>
              <a:rPr lang="en-US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ADP 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подобны по двум углам,</a:t>
            </a:r>
            <a:endParaRPr lang="en-US" alt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LA:AP=AD:DP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тогда </a:t>
            </a:r>
            <a:r>
              <a:rPr lang="en-US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AL=(AP*AD):DP.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graphicFrame>
        <p:nvGraphicFramePr>
          <p:cNvPr id="12339" name="Object 4"/>
          <p:cNvGraphicFramePr>
            <a:graphicFrameLocks noChangeAspect="1"/>
          </p:cNvGraphicFramePr>
          <p:nvPr/>
        </p:nvGraphicFramePr>
        <p:xfrm>
          <a:off x="7235825" y="3716338"/>
          <a:ext cx="5048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Формула" r:id="rId8" imgW="304668" imgH="228501" progId="Equation.3">
                  <p:embed/>
                </p:oleObj>
              </mc:Choice>
              <mc:Fallback>
                <p:oleObj name="Формула" r:id="rId8" imgW="30466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3716338"/>
                        <a:ext cx="50482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40" name="Object 5"/>
          <p:cNvGraphicFramePr>
            <a:graphicFrameLocks noChangeAspect="1"/>
          </p:cNvGraphicFramePr>
          <p:nvPr/>
        </p:nvGraphicFramePr>
        <p:xfrm>
          <a:off x="5772150" y="4310063"/>
          <a:ext cx="57626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Формула" r:id="rId9" imgW="304668" imgH="228501" progId="Equation.3">
                  <p:embed/>
                </p:oleObj>
              </mc:Choice>
              <mc:Fallback>
                <p:oleObj name="Формула" r:id="rId9" imgW="30466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2150" y="4310063"/>
                        <a:ext cx="57626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41" name="Object 6"/>
          <p:cNvGraphicFramePr>
            <a:graphicFrameLocks noChangeAspect="1"/>
          </p:cNvGraphicFramePr>
          <p:nvPr/>
        </p:nvGraphicFramePr>
        <p:xfrm>
          <a:off x="5795963" y="5876925"/>
          <a:ext cx="5048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Формула" r:id="rId11" imgW="304668" imgH="228501" progId="Equation.3">
                  <p:embed/>
                </p:oleObj>
              </mc:Choice>
              <mc:Fallback>
                <p:oleObj name="Формула" r:id="rId11" imgW="30466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5876925"/>
                        <a:ext cx="5048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42" name="Object 7"/>
          <p:cNvGraphicFramePr>
            <a:graphicFrameLocks noChangeAspect="1"/>
          </p:cNvGraphicFramePr>
          <p:nvPr/>
        </p:nvGraphicFramePr>
        <p:xfrm>
          <a:off x="6372225" y="5876925"/>
          <a:ext cx="5048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Формула" r:id="rId13" imgW="304668" imgH="228501" progId="Equation.3">
                  <p:embed/>
                </p:oleObj>
              </mc:Choice>
              <mc:Fallback>
                <p:oleObj name="Формула" r:id="rId13" imgW="30466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5876925"/>
                        <a:ext cx="50482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9037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4"/>
          <p:cNvSpPr txBox="1">
            <a:spLocks noChangeArrowheads="1"/>
          </p:cNvSpPr>
          <p:nvPr/>
        </p:nvSpPr>
        <p:spPr bwMode="auto">
          <a:xfrm>
            <a:off x="395288" y="-20638"/>
            <a:ext cx="22320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№ 7</a:t>
            </a: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250825" y="333375"/>
            <a:ext cx="71294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43668" y="6043224"/>
            <a:ext cx="8623300" cy="415242"/>
          </a:xfrm>
          <a:prstGeom prst="rect">
            <a:avLst/>
          </a:prstGeom>
          <a:blipFill>
            <a:blip r:embed="rId3"/>
            <a:stretch>
              <a:fillRect l="-71" t="-4412" b="-25000"/>
            </a:stretch>
          </a:blip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noFill/>
                <a:cs typeface="Arial" pitchFamily="34" charset="0"/>
              </a:rPr>
              <a:t> </a:t>
            </a: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250825" y="260350"/>
            <a:ext cx="7489825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правильной шестиугольной призме АВCDEFA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рёбра равны 1.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Постройте сечение призмы плоскостью, проходящей через точки B, С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 F.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Найдите расстояние от точки В до прямой C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F.</a:t>
            </a:r>
          </a:p>
        </p:txBody>
      </p:sp>
      <p:pic>
        <p:nvPicPr>
          <p:cNvPr id="24582" name="Рисунок 14" descr="2015-05-14_1322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17688"/>
            <a:ext cx="360045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0"/>
          <p:cNvSpPr>
            <a:spLocks noChangeArrowheads="1"/>
          </p:cNvSpPr>
          <p:nvPr/>
        </p:nvSpPr>
        <p:spPr bwMode="auto">
          <a:xfrm>
            <a:off x="4140200" y="1720850"/>
            <a:ext cx="1439863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i="1" dirty="0">
              <a:solidFill>
                <a:srgbClr val="40458C"/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852863" y="2105025"/>
            <a:ext cx="39878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1) ВС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BF, F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 , 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endParaRPr lang="ru-RU" alt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Сечение – четырёхугольник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  с диагональю C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F.</a:t>
            </a:r>
          </a:p>
        </p:txBody>
      </p:sp>
      <p:sp>
        <p:nvSpPr>
          <p:cNvPr id="3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53276" y="3005540"/>
            <a:ext cx="4572000" cy="737894"/>
          </a:xfrm>
          <a:prstGeom prst="rect">
            <a:avLst/>
          </a:prstGeom>
          <a:blipFill>
            <a:blip r:embed="rId5"/>
            <a:stretch>
              <a:fillRect l="-1333" b="-14050"/>
            </a:stretch>
          </a:blip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noFill/>
                <a:cs typeface="Arial" pitchFamily="34" charset="0"/>
              </a:rPr>
              <a:t> </a:t>
            </a:r>
          </a:p>
        </p:txBody>
      </p:sp>
      <p:sp>
        <p:nvSpPr>
          <p:cNvPr id="4" name="Прямоугольник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53276" y="3599478"/>
            <a:ext cx="4572000" cy="1660198"/>
          </a:xfrm>
          <a:prstGeom prst="rect">
            <a:avLst/>
          </a:prstGeom>
          <a:blipFill>
            <a:blip r:embed="rId6"/>
            <a:stretch>
              <a:fillRect l="-1333" t="-1832" b="-5495"/>
            </a:stretch>
          </a:blip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noFill/>
                <a:cs typeface="Arial" pitchFamily="34" charset="0"/>
              </a:rPr>
              <a:t> 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2875" y="5151438"/>
            <a:ext cx="73437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 Так как </a:t>
            </a:r>
            <a:r>
              <a:rPr lang="ru-RU" altLang="ru-RU" sz="2000" b="1">
                <a:solidFill>
                  <a:srgbClr val="002060"/>
                </a:solidFill>
                <a:latin typeface="Cambria Math" pitchFamily="18" charset="0"/>
                <a:ea typeface="Times New Roman" pitchFamily="18" charset="0"/>
                <a:cs typeface="Cambria Math" pitchFamily="18" charset="0"/>
              </a:rPr>
              <a:t>∠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CBF=90°, то по теореме о трёх перпендикулярах, BF</a:t>
            </a:r>
            <a:r>
              <a:rPr lang="ru-RU" altLang="ru-RU" sz="2000" b="1">
                <a:solidFill>
                  <a:srgbClr val="002060"/>
                </a:solidFill>
                <a:latin typeface="Cambria Math" pitchFamily="18" charset="0"/>
                <a:cs typeface="Times New Roman" pitchFamily="18" charset="0"/>
              </a:rPr>
              <a:t>⟘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Значит, сечение 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 – прямоугольник. Диагональ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прямоугольника C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altLang="ru-RU" sz="2000" b="1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=BF</a:t>
            </a:r>
            <a:r>
              <a:rPr lang="ru-RU" altLang="ru-RU" sz="2000" b="1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+BC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C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altLang="ru-RU" sz="2000" b="1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=3+2=5. </a:t>
            </a:r>
            <a:endParaRPr lang="ru-RU" altLang="ru-RU" sz="2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1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4"/>
          <p:cNvSpPr txBox="1">
            <a:spLocks noChangeArrowheads="1"/>
          </p:cNvSpPr>
          <p:nvPr/>
        </p:nvSpPr>
        <p:spPr bwMode="auto">
          <a:xfrm>
            <a:off x="361950" y="79375"/>
            <a:ext cx="518318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№ 7 </a:t>
            </a: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(продолжение)</a:t>
            </a: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250825" y="333375"/>
            <a:ext cx="71294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388" name="TextBox 10"/>
          <p:cNvSpPr txBox="1">
            <a:spLocks noChangeArrowheads="1"/>
          </p:cNvSpPr>
          <p:nvPr/>
        </p:nvSpPr>
        <p:spPr bwMode="auto">
          <a:xfrm>
            <a:off x="3635375" y="2038350"/>
            <a:ext cx="489743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alt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i="1">
              <a:solidFill>
                <a:srgbClr val="40458C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Сечение – прямоугольник 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ВК</a:t>
            </a: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⊥C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F,  ВК – искомое расстояние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 точки В до прямой C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Найдем ВК как высоту из ∆FBС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Используя 2  формулы площади треугольника.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250825" y="404813"/>
            <a:ext cx="7489825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правильной шестиугольной призме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АВCDEFA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 все рёбра равны 1.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Постройте сечение призмы плоскостью, проходящей через точки B, С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 F.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Найдите расстояние от точки В до прямой C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F.</a:t>
            </a:r>
          </a:p>
        </p:txBody>
      </p:sp>
      <p:pic>
        <p:nvPicPr>
          <p:cNvPr id="25606" name="Рисунок 14" descr="2015-05-14_1322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6475"/>
            <a:ext cx="3455987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11" descr="2015-05-14_1321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41" b="50372"/>
          <a:stretch>
            <a:fillRect/>
          </a:stretch>
        </p:blipFill>
        <p:spPr bwMode="auto">
          <a:xfrm>
            <a:off x="3924300" y="4292600"/>
            <a:ext cx="32400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Рисунок 15" descr="2015-05-14_1321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9" b="42101"/>
          <a:stretch>
            <a:fillRect/>
          </a:stretch>
        </p:blipFill>
        <p:spPr bwMode="auto">
          <a:xfrm>
            <a:off x="3203575" y="5157788"/>
            <a:ext cx="41767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Рисунок 19" descr="2015-05-14_1321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56" r="78554" b="-7526"/>
          <a:stretch>
            <a:fillRect/>
          </a:stretch>
        </p:blipFill>
        <p:spPr bwMode="auto">
          <a:xfrm>
            <a:off x="1008063" y="5799138"/>
            <a:ext cx="20859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20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54"/>
          <p:cNvSpPr txBox="1">
            <a:spLocks noChangeArrowheads="1"/>
          </p:cNvSpPr>
          <p:nvPr/>
        </p:nvSpPr>
        <p:spPr bwMode="auto">
          <a:xfrm>
            <a:off x="395288" y="60325"/>
            <a:ext cx="2232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№8</a:t>
            </a: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250825" y="333375"/>
            <a:ext cx="7129463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Основанием прямой четырехугольной призмы                                         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 квадрат ABCD со стороной       , высота призмы равна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. Точка K − середина ребра ВВ1. Через точки K и С1      проведена плоскость α, параллельная прямой BD1.</a:t>
            </a:r>
            <a:b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Докажите, что сечение призмы плоскостью α является равнобедренным</a:t>
            </a:r>
            <a:r>
              <a:rPr lang="en-US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треугольником.</a:t>
            </a:r>
            <a:b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Найдите периметр треугольника, являющегося сечением призмы плоскостью α.</a:t>
            </a:r>
          </a:p>
        </p:txBody>
      </p:sp>
      <p:graphicFrame>
        <p:nvGraphicFramePr>
          <p:cNvPr id="11266" name="Объект 3"/>
          <p:cNvGraphicFramePr>
            <a:graphicFrameLocks noChangeAspect="1"/>
          </p:cNvGraphicFramePr>
          <p:nvPr/>
        </p:nvGraphicFramePr>
        <p:xfrm>
          <a:off x="4160838" y="620713"/>
          <a:ext cx="40640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Формула" r:id="rId3" imgW="304536" imgH="215713" progId="Equation.3">
                  <p:embed/>
                </p:oleObj>
              </mc:Choice>
              <mc:Fallback>
                <p:oleObj name="Формула" r:id="rId3" imgW="304536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838" y="620713"/>
                        <a:ext cx="406400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315913" y="900113"/>
          <a:ext cx="42227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Формула" r:id="rId5" imgW="317362" imgH="228501" progId="Equation.3">
                  <p:embed/>
                </p:oleObj>
              </mc:Choice>
              <mc:Fallback>
                <p:oleObj name="Формула" r:id="rId5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900113"/>
                        <a:ext cx="422275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Объект 6"/>
          <p:cNvGraphicFramePr>
            <a:graphicFrameLocks noChangeAspect="1"/>
          </p:cNvGraphicFramePr>
          <p:nvPr/>
        </p:nvGraphicFramePr>
        <p:xfrm>
          <a:off x="5311775" y="333375"/>
          <a:ext cx="14478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Уравнение" r:id="rId7" imgW="964781" imgH="215806" progId="Equation.3">
                  <p:embed/>
                </p:oleObj>
              </mc:Choice>
              <mc:Fallback>
                <p:oleObj name="Уравнение" r:id="rId7" imgW="96478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1775" y="333375"/>
                        <a:ext cx="14478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2" name="Рисунок 8" descr="ссв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9" r="30099" b="43396"/>
          <a:stretch>
            <a:fillRect/>
          </a:stretch>
        </p:blipFill>
        <p:spPr bwMode="auto">
          <a:xfrm>
            <a:off x="395288" y="2636838"/>
            <a:ext cx="33845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916238" y="2349500"/>
            <a:ext cx="5472112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alt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i="1">
              <a:solidFill>
                <a:srgbClr val="40458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Для построения сечения призмы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плоскостью α, проведём КЕ||</a:t>
            </a:r>
            <a:r>
              <a:rPr lang="en-US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en-US" altLang="ru-RU" sz="19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E € B</a:t>
            </a:r>
            <a:r>
              <a:rPr lang="en-US" altLang="ru-RU" sz="19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ru-RU" sz="19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Плоскость α проходит через точки К, С</a:t>
            </a:r>
            <a:r>
              <a:rPr lang="ru-RU" altLang="ru-RU" sz="19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Е.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Так как К – середина ВВ</a:t>
            </a:r>
            <a:r>
              <a:rPr lang="ru-RU" altLang="ru-RU" sz="19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КЕ||</a:t>
            </a:r>
            <a:r>
              <a:rPr lang="en-US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en-US" altLang="ru-RU" sz="19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то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Е – середина диагонали А</a:t>
            </a:r>
            <a:r>
              <a:rPr lang="ru-RU" altLang="ru-RU" sz="19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19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квадрата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А</a:t>
            </a:r>
            <a:r>
              <a:rPr lang="ru-RU" altLang="ru-RU" sz="19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19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19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altLang="ru-RU" sz="19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Значит, плоскость α пересекает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грань А</a:t>
            </a:r>
            <a:r>
              <a:rPr lang="ru-RU" altLang="ru-RU" sz="19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19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19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altLang="ru-RU" sz="19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диагонали А</a:t>
            </a:r>
            <a:r>
              <a:rPr lang="ru-RU" altLang="ru-RU" sz="19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19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Соединив точки К, С</a:t>
            </a:r>
            <a:r>
              <a:rPr lang="ru-RU" altLang="ru-RU" sz="19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А</a:t>
            </a:r>
            <a:r>
              <a:rPr lang="ru-RU" altLang="ru-RU" sz="19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получаем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∆А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КС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сечение призмы плоскостью </a:t>
            </a: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α.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∆А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∆С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двум сторонам</a:t>
            </a:r>
            <a:endParaRPr lang="en-US" alt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углу между ними (А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=С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2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– общая сторона,                                   .</a:t>
            </a: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graphicFrame>
        <p:nvGraphicFramePr>
          <p:cNvPr id="36873" name="Объект 11"/>
          <p:cNvGraphicFramePr>
            <a:graphicFrameLocks noChangeAspect="1"/>
          </p:cNvGraphicFramePr>
          <p:nvPr/>
        </p:nvGraphicFramePr>
        <p:xfrm>
          <a:off x="5526088" y="5876925"/>
          <a:ext cx="219551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Уравнение" r:id="rId11" imgW="1524000" imgH="228600" progId="Equation.3">
                  <p:embed/>
                </p:oleObj>
              </mc:Choice>
              <mc:Fallback>
                <p:oleObj name="Уравнение" r:id="rId11" imgW="1524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088" y="5876925"/>
                        <a:ext cx="219551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0825" y="6092825"/>
            <a:ext cx="871378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равенства треугольников следует, что А</a:t>
            </a:r>
            <a:r>
              <a:rPr lang="ru-RU" altLang="ru-RU" sz="19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К=С</a:t>
            </a:r>
            <a:r>
              <a:rPr lang="ru-RU" altLang="ru-RU" sz="19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К, значит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∆А</a:t>
            </a:r>
            <a:r>
              <a:rPr lang="ru-RU" altLang="ru-RU" sz="19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КС</a:t>
            </a:r>
            <a:r>
              <a:rPr lang="ru-RU" altLang="ru-RU" sz="19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равнобедренный.  </a:t>
            </a:r>
            <a:endParaRPr lang="ru-RU" altLang="ru-RU" sz="19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9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54"/>
          <p:cNvSpPr txBox="1">
            <a:spLocks noChangeArrowheads="1"/>
          </p:cNvSpPr>
          <p:nvPr/>
        </p:nvSpPr>
        <p:spPr bwMode="auto">
          <a:xfrm>
            <a:off x="252413" y="-14288"/>
            <a:ext cx="59753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№8  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(продолжение)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250825" y="333375"/>
            <a:ext cx="7129463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Основанием прямой четырехугольной призмы</a:t>
            </a:r>
            <a:r>
              <a:rPr lang="en-US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ABCDA</a:t>
            </a:r>
            <a:r>
              <a:rPr lang="en-US" altLang="ru-RU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ru-RU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ru-RU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ru-RU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 квадрат ABCD со стороной       , высота призмы равна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. Точка K − середина ребра ВВ</a:t>
            </a:r>
            <a:r>
              <a:rPr lang="ru-RU" altLang="ru-RU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Через точки K и С</a:t>
            </a:r>
            <a:r>
              <a:rPr lang="ru-RU" altLang="ru-RU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проведена плоскость α, параллельная прямой BD</a:t>
            </a:r>
            <a:r>
              <a:rPr lang="ru-RU" altLang="ru-RU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Докажите, что сечение призмы плоскостью α является равнобедренным</a:t>
            </a:r>
            <a:r>
              <a:rPr lang="en-US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треугольником.</a:t>
            </a:r>
            <a:b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Найдите периметр треугольника, являющегося сечением призмы плоскостью α.</a:t>
            </a:r>
          </a:p>
        </p:txBody>
      </p:sp>
      <p:graphicFrame>
        <p:nvGraphicFramePr>
          <p:cNvPr id="12290" name="Объект 3"/>
          <p:cNvGraphicFramePr>
            <a:graphicFrameLocks noChangeAspect="1"/>
          </p:cNvGraphicFramePr>
          <p:nvPr/>
        </p:nvGraphicFramePr>
        <p:xfrm>
          <a:off x="4160838" y="620713"/>
          <a:ext cx="40640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Формула" r:id="rId3" imgW="304536" imgH="215713" progId="Equation.3">
                  <p:embed/>
                </p:oleObj>
              </mc:Choice>
              <mc:Fallback>
                <p:oleObj name="Формула" r:id="rId3" imgW="304536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838" y="620713"/>
                        <a:ext cx="406400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315913" y="900113"/>
          <a:ext cx="42227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Формула" r:id="rId5" imgW="317362" imgH="228501" progId="Equation.3">
                  <p:embed/>
                </p:oleObj>
              </mc:Choice>
              <mc:Fallback>
                <p:oleObj name="Формула" r:id="rId5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900113"/>
                        <a:ext cx="422275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4" name="Рисунок 8" descr="ссв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9" r="30099" b="43396"/>
          <a:stretch>
            <a:fillRect/>
          </a:stretch>
        </p:blipFill>
        <p:spPr bwMode="auto">
          <a:xfrm>
            <a:off x="395288" y="2636838"/>
            <a:ext cx="33845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2916238" y="2349500"/>
            <a:ext cx="54721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alt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i="1">
              <a:solidFill>
                <a:srgbClr val="40458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          </a:t>
            </a:r>
          </a:p>
        </p:txBody>
      </p:sp>
      <p:pic>
        <p:nvPicPr>
          <p:cNvPr id="37896" name="Рисунок 13" descr="мммм">
            <a:hlinkClick r:id="rId7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6"/>
          <a:stretch>
            <a:fillRect/>
          </a:stretch>
        </p:blipFill>
        <p:spPr bwMode="auto">
          <a:xfrm>
            <a:off x="3635475" y="2780928"/>
            <a:ext cx="518457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36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9" name="Text Box 29"/>
          <p:cNvSpPr txBox="1">
            <a:spLocks noChangeArrowheads="1"/>
          </p:cNvSpPr>
          <p:nvPr/>
        </p:nvSpPr>
        <p:spPr bwMode="auto">
          <a:xfrm>
            <a:off x="696913" y="2265363"/>
            <a:ext cx="1343025" cy="823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a</a:t>
            </a:r>
            <a:r>
              <a:rPr lang="ru-RU" sz="4800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2</a:t>
            </a:r>
            <a:r>
              <a:rPr lang="ru-RU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= </a:t>
            </a:r>
          </a:p>
        </p:txBody>
      </p:sp>
      <p:sp>
        <p:nvSpPr>
          <p:cNvPr id="15363" name="Freeform 48"/>
          <p:cNvSpPr>
            <a:spLocks/>
          </p:cNvSpPr>
          <p:nvPr/>
        </p:nvSpPr>
        <p:spPr bwMode="auto">
          <a:xfrm>
            <a:off x="838200" y="3248025"/>
            <a:ext cx="3178175" cy="2578100"/>
          </a:xfrm>
          <a:custGeom>
            <a:avLst/>
            <a:gdLst>
              <a:gd name="T0" fmla="*/ 0 w 2002"/>
              <a:gd name="T1" fmla="*/ 2147483647 h 1624"/>
              <a:gd name="T2" fmla="*/ 2147483647 w 2002"/>
              <a:gd name="T3" fmla="*/ 2147483647 h 1624"/>
              <a:gd name="T4" fmla="*/ 2147483647 w 2002"/>
              <a:gd name="T5" fmla="*/ 0 h 1624"/>
              <a:gd name="T6" fmla="*/ 0 w 2002"/>
              <a:gd name="T7" fmla="*/ 2147483647 h 1624"/>
              <a:gd name="T8" fmla="*/ 0 60000 65536"/>
              <a:gd name="T9" fmla="*/ 0 60000 65536"/>
              <a:gd name="T10" fmla="*/ 0 60000 65536"/>
              <a:gd name="T11" fmla="*/ 0 60000 65536"/>
              <a:gd name="T12" fmla="*/ 0 w 2002"/>
              <a:gd name="T13" fmla="*/ 0 h 1624"/>
              <a:gd name="T14" fmla="*/ 2002 w 2002"/>
              <a:gd name="T15" fmla="*/ 1624 h 1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2" h="1624">
                <a:moveTo>
                  <a:pt x="0" y="1622"/>
                </a:moveTo>
                <a:lnTo>
                  <a:pt x="2002" y="1624"/>
                </a:lnTo>
                <a:lnTo>
                  <a:pt x="1322" y="0"/>
                </a:lnTo>
                <a:lnTo>
                  <a:pt x="0" y="162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FFFF">
                  <a:alpha val="64998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 type="none" w="lg" len="lg"/>
            <a:tailEnd type="none" w="lg" len="lg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911409" name="Text Box 49"/>
          <p:cNvSpPr txBox="1">
            <a:spLocks noChangeArrowheads="1"/>
          </p:cNvSpPr>
          <p:nvPr/>
        </p:nvSpPr>
        <p:spPr bwMode="auto">
          <a:xfrm>
            <a:off x="3886200" y="5715000"/>
            <a:ext cx="455613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B</a:t>
            </a:r>
            <a:endParaRPr lang="ru-RU" sz="320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11410" name="Text Box 50"/>
          <p:cNvSpPr txBox="1">
            <a:spLocks noChangeArrowheads="1"/>
          </p:cNvSpPr>
          <p:nvPr/>
        </p:nvSpPr>
        <p:spPr bwMode="auto">
          <a:xfrm>
            <a:off x="3429000" y="4038600"/>
            <a:ext cx="438150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a</a:t>
            </a:r>
            <a:endParaRPr lang="ru-RU" sz="40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11411" name="Text Box 51"/>
          <p:cNvSpPr txBox="1">
            <a:spLocks noChangeArrowheads="1"/>
          </p:cNvSpPr>
          <p:nvPr/>
        </p:nvSpPr>
        <p:spPr bwMode="auto">
          <a:xfrm>
            <a:off x="457200" y="5638800"/>
            <a:ext cx="477838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A</a:t>
            </a:r>
            <a:endParaRPr lang="ru-RU" sz="320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11412" name="Text Box 52"/>
          <p:cNvSpPr txBox="1">
            <a:spLocks noChangeArrowheads="1"/>
          </p:cNvSpPr>
          <p:nvPr/>
        </p:nvSpPr>
        <p:spPr bwMode="auto">
          <a:xfrm>
            <a:off x="2286000" y="2895600"/>
            <a:ext cx="477838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C</a:t>
            </a:r>
            <a:endParaRPr lang="ru-RU" sz="320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11413" name="Text Box 53"/>
          <p:cNvSpPr txBox="1">
            <a:spLocks noChangeArrowheads="1"/>
          </p:cNvSpPr>
          <p:nvPr/>
        </p:nvSpPr>
        <p:spPr bwMode="auto">
          <a:xfrm>
            <a:off x="2286000" y="5715000"/>
            <a:ext cx="409575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c</a:t>
            </a:r>
            <a:endParaRPr lang="ru-RU" sz="40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11414" name="Text Box 54"/>
          <p:cNvSpPr txBox="1">
            <a:spLocks noChangeArrowheads="1"/>
          </p:cNvSpPr>
          <p:nvPr/>
        </p:nvSpPr>
        <p:spPr bwMode="auto">
          <a:xfrm>
            <a:off x="1447800" y="3962400"/>
            <a:ext cx="438150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b</a:t>
            </a:r>
            <a:endParaRPr lang="ru-RU" sz="40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11418" name="Rectangle 58"/>
          <p:cNvSpPr>
            <a:spLocks noChangeArrowheads="1"/>
          </p:cNvSpPr>
          <p:nvPr/>
        </p:nvSpPr>
        <p:spPr bwMode="auto">
          <a:xfrm>
            <a:off x="320842" y="787478"/>
            <a:ext cx="6499448" cy="15081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 стороны треугольника равен сумме квадратов двух других сторон минус удвоенное произведение этих сторон на косинус угла между ними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11424" name="Text Box 64"/>
          <p:cNvSpPr txBox="1">
            <a:spLocks noChangeArrowheads="1"/>
          </p:cNvSpPr>
          <p:nvPr/>
        </p:nvSpPr>
        <p:spPr bwMode="auto">
          <a:xfrm>
            <a:off x="2047875" y="2222500"/>
            <a:ext cx="1817688" cy="823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b</a:t>
            </a:r>
            <a:r>
              <a:rPr lang="ru-RU" sz="4800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2</a:t>
            </a:r>
            <a:r>
              <a:rPr lang="ru-RU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+ c</a:t>
            </a:r>
            <a:r>
              <a:rPr lang="en-US" sz="4800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2</a:t>
            </a:r>
            <a:endParaRPr lang="ru-RU" sz="48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11425" name="Text Box 65"/>
          <p:cNvSpPr txBox="1">
            <a:spLocks noChangeArrowheads="1"/>
          </p:cNvSpPr>
          <p:nvPr/>
        </p:nvSpPr>
        <p:spPr bwMode="auto">
          <a:xfrm>
            <a:off x="3924300" y="2222500"/>
            <a:ext cx="1622425" cy="823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– 2bc</a:t>
            </a:r>
            <a:r>
              <a:rPr lang="en-US" sz="4800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endParaRPr lang="ru-RU" sz="48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11427" name="Text Box 67"/>
          <p:cNvSpPr txBox="1">
            <a:spLocks noChangeArrowheads="1"/>
          </p:cNvSpPr>
          <p:nvPr/>
        </p:nvSpPr>
        <p:spPr bwMode="auto">
          <a:xfrm>
            <a:off x="5391150" y="2212975"/>
            <a:ext cx="1503363" cy="823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cosA</a:t>
            </a:r>
            <a:r>
              <a:rPr lang="en-US" sz="4800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endParaRPr lang="ru-RU" sz="48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11429" name="Freeform 69"/>
          <p:cNvSpPr>
            <a:spLocks/>
          </p:cNvSpPr>
          <p:nvPr/>
        </p:nvSpPr>
        <p:spPr bwMode="auto">
          <a:xfrm rot="6572199">
            <a:off x="1187450" y="5365750"/>
            <a:ext cx="330200" cy="419100"/>
          </a:xfrm>
          <a:custGeom>
            <a:avLst/>
            <a:gdLst>
              <a:gd name="T0" fmla="*/ 2147483647 w 208"/>
              <a:gd name="T1" fmla="*/ 0 h 264"/>
              <a:gd name="T2" fmla="*/ 2147483647 w 208"/>
              <a:gd name="T3" fmla="*/ 2147483647 h 264"/>
              <a:gd name="T4" fmla="*/ 0 w 208"/>
              <a:gd name="T5" fmla="*/ 2147483647 h 264"/>
              <a:gd name="T6" fmla="*/ 0 60000 65536"/>
              <a:gd name="T7" fmla="*/ 0 60000 65536"/>
              <a:gd name="T8" fmla="*/ 0 60000 65536"/>
              <a:gd name="T9" fmla="*/ 0 w 208"/>
              <a:gd name="T10" fmla="*/ 0 h 264"/>
              <a:gd name="T11" fmla="*/ 208 w 208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264">
                <a:moveTo>
                  <a:pt x="208" y="0"/>
                </a:moveTo>
                <a:cubicBezTo>
                  <a:pt x="184" y="20"/>
                  <a:pt x="83" y="76"/>
                  <a:pt x="48" y="120"/>
                </a:cubicBezTo>
                <a:cubicBezTo>
                  <a:pt x="13" y="164"/>
                  <a:pt x="8" y="212"/>
                  <a:pt x="0" y="264"/>
                </a:cubicBezTo>
              </a:path>
            </a:pathLst>
          </a:cu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911430" name="Rectangle 70"/>
          <p:cNvSpPr>
            <a:spLocks noChangeArrowheads="1"/>
          </p:cNvSpPr>
          <p:nvPr/>
        </p:nvSpPr>
        <p:spPr bwMode="auto">
          <a:xfrm>
            <a:off x="1066800" y="213059"/>
            <a:ext cx="4724400" cy="1200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       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Теорема косинусов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   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78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-828675" y="188913"/>
            <a:ext cx="87217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i="1">
                <a:solidFill>
                  <a:srgbClr val="FF0000"/>
                </a:solidFill>
                <a:latin typeface="Georgia" pitchFamily="18" charset="0"/>
                <a:ea typeface="Microsoft YaHei" pitchFamily="34" charset="-122"/>
              </a:rPr>
              <a:t>Угол  между  пересекающимися и скрещивающимися  прямыми</a:t>
            </a:r>
          </a:p>
        </p:txBody>
      </p:sp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611188" y="1557338"/>
            <a:ext cx="3673475" cy="1368425"/>
          </a:xfrm>
          <a:prstGeom prst="parallelogram">
            <a:avLst>
              <a:gd name="adj" fmla="val 67111"/>
            </a:avLst>
          </a:prstGeom>
          <a:solidFill>
            <a:srgbClr val="CC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974725" y="1701800"/>
            <a:ext cx="3021013" cy="1057275"/>
          </a:xfrm>
          <a:custGeom>
            <a:avLst/>
            <a:gdLst>
              <a:gd name="T0" fmla="*/ 0 w 1903"/>
              <a:gd name="T1" fmla="*/ 2147483647 h 666"/>
              <a:gd name="T2" fmla="*/ 2147483647 w 1903"/>
              <a:gd name="T3" fmla="*/ 0 h 666"/>
              <a:gd name="T4" fmla="*/ 0 60000 65536"/>
              <a:gd name="T5" fmla="*/ 0 60000 65536"/>
              <a:gd name="T6" fmla="*/ 0 w 1903"/>
              <a:gd name="T7" fmla="*/ 0 h 666"/>
              <a:gd name="T8" fmla="*/ 1903 w 1903"/>
              <a:gd name="T9" fmla="*/ 666 h 6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3" h="666">
                <a:moveTo>
                  <a:pt x="0" y="666"/>
                </a:moveTo>
                <a:lnTo>
                  <a:pt x="1903" y="0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1584325" y="1844675"/>
            <a:ext cx="1981200" cy="487363"/>
          </a:xfrm>
          <a:custGeom>
            <a:avLst/>
            <a:gdLst>
              <a:gd name="T0" fmla="*/ 2147483647 w 1248"/>
              <a:gd name="T1" fmla="*/ 2147483647 h 307"/>
              <a:gd name="T2" fmla="*/ 0 w 1248"/>
              <a:gd name="T3" fmla="*/ 0 h 307"/>
              <a:gd name="T4" fmla="*/ 0 60000 65536"/>
              <a:gd name="T5" fmla="*/ 0 60000 65536"/>
              <a:gd name="T6" fmla="*/ 0 w 1248"/>
              <a:gd name="T7" fmla="*/ 0 h 307"/>
              <a:gd name="T8" fmla="*/ 1248 w 1248"/>
              <a:gd name="T9" fmla="*/ 307 h 30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48" h="307">
                <a:moveTo>
                  <a:pt x="1248" y="307"/>
                </a:moveTo>
                <a:lnTo>
                  <a:pt x="0" y="0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2195513" y="1989138"/>
            <a:ext cx="30162" cy="327025"/>
          </a:xfrm>
          <a:custGeom>
            <a:avLst/>
            <a:gdLst>
              <a:gd name="T0" fmla="*/ 0 w 19"/>
              <a:gd name="T1" fmla="*/ 0 h 206"/>
              <a:gd name="T2" fmla="*/ 2147483647 w 19"/>
              <a:gd name="T3" fmla="*/ 2147483647 h 206"/>
              <a:gd name="T4" fmla="*/ 0 60000 65536"/>
              <a:gd name="T5" fmla="*/ 0 60000 65536"/>
              <a:gd name="T6" fmla="*/ 0 w 19"/>
              <a:gd name="T7" fmla="*/ 0 h 206"/>
              <a:gd name="T8" fmla="*/ 19 w 19"/>
              <a:gd name="T9" fmla="*/ 206 h 20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" h="206">
                <a:moveTo>
                  <a:pt x="0" y="0"/>
                </a:moveTo>
                <a:lnTo>
                  <a:pt x="19" y="206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3348038" y="1916113"/>
            <a:ext cx="30162" cy="327025"/>
          </a:xfrm>
          <a:custGeom>
            <a:avLst/>
            <a:gdLst>
              <a:gd name="T0" fmla="*/ 0 w 19"/>
              <a:gd name="T1" fmla="*/ 0 h 206"/>
              <a:gd name="T2" fmla="*/ 2147483647 w 19"/>
              <a:gd name="T3" fmla="*/ 2147483647 h 206"/>
              <a:gd name="T4" fmla="*/ 0 60000 65536"/>
              <a:gd name="T5" fmla="*/ 0 60000 65536"/>
              <a:gd name="T6" fmla="*/ 0 w 19"/>
              <a:gd name="T7" fmla="*/ 0 h 206"/>
              <a:gd name="T8" fmla="*/ 19 w 19"/>
              <a:gd name="T9" fmla="*/ 206 h 20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" h="206">
                <a:moveTo>
                  <a:pt x="0" y="0"/>
                </a:moveTo>
                <a:lnTo>
                  <a:pt x="19" y="206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765300" y="1916113"/>
            <a:ext cx="3778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altLang="ru-RU" sz="2800" b="1" i="1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α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 rot="9180000">
            <a:off x="2414588" y="2062163"/>
            <a:ext cx="852487" cy="538162"/>
          </a:xfrm>
          <a:custGeom>
            <a:avLst/>
            <a:gdLst>
              <a:gd name="T0" fmla="*/ 0 w 39321"/>
              <a:gd name="T1" fmla="*/ 2147483647 h 26898"/>
              <a:gd name="T2" fmla="*/ 2147483647 w 39321"/>
              <a:gd name="T3" fmla="*/ 2147483647 h 26898"/>
              <a:gd name="T4" fmla="*/ 2147483647 w 39321"/>
              <a:gd name="T5" fmla="*/ 2147483647 h 26898"/>
              <a:gd name="T6" fmla="*/ 0 60000 65536"/>
              <a:gd name="T7" fmla="*/ 0 60000 65536"/>
              <a:gd name="T8" fmla="*/ 0 60000 65536"/>
              <a:gd name="T9" fmla="*/ 0 w 39321"/>
              <a:gd name="T10" fmla="*/ 0 h 26898"/>
              <a:gd name="T11" fmla="*/ 39321 w 39321"/>
              <a:gd name="T12" fmla="*/ 26898 h 268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321" h="26898" fill="none" extrusionOk="0">
                <a:moveTo>
                  <a:pt x="-1" y="9249"/>
                </a:moveTo>
                <a:cubicBezTo>
                  <a:pt x="4038" y="3454"/>
                  <a:pt x="10656" y="-1"/>
                  <a:pt x="17721" y="0"/>
                </a:cubicBezTo>
                <a:cubicBezTo>
                  <a:pt x="29650" y="0"/>
                  <a:pt x="39321" y="9670"/>
                  <a:pt x="39321" y="21600"/>
                </a:cubicBezTo>
                <a:cubicBezTo>
                  <a:pt x="39321" y="23386"/>
                  <a:pt x="39099" y="25166"/>
                  <a:pt x="38661" y="26898"/>
                </a:cubicBezTo>
              </a:path>
              <a:path w="39321" h="26898" stroke="0" extrusionOk="0">
                <a:moveTo>
                  <a:pt x="-1" y="9249"/>
                </a:moveTo>
                <a:cubicBezTo>
                  <a:pt x="4038" y="3454"/>
                  <a:pt x="10656" y="-1"/>
                  <a:pt x="17721" y="0"/>
                </a:cubicBezTo>
                <a:cubicBezTo>
                  <a:pt x="29650" y="0"/>
                  <a:pt x="39321" y="9670"/>
                  <a:pt x="39321" y="21600"/>
                </a:cubicBezTo>
                <a:cubicBezTo>
                  <a:pt x="39321" y="23386"/>
                  <a:pt x="39099" y="25166"/>
                  <a:pt x="38661" y="26898"/>
                </a:cubicBezTo>
                <a:lnTo>
                  <a:pt x="17721" y="21600"/>
                </a:lnTo>
                <a:lnTo>
                  <a:pt x="-1" y="9249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 rot="9180000">
            <a:off x="2338388" y="2098675"/>
            <a:ext cx="1006475" cy="568325"/>
          </a:xfrm>
          <a:custGeom>
            <a:avLst/>
            <a:gdLst>
              <a:gd name="T0" fmla="*/ 0 w 38051"/>
              <a:gd name="T1" fmla="*/ 2147483647 h 26898"/>
              <a:gd name="T2" fmla="*/ 2147483647 w 38051"/>
              <a:gd name="T3" fmla="*/ 2147483647 h 26898"/>
              <a:gd name="T4" fmla="*/ 2147483647 w 38051"/>
              <a:gd name="T5" fmla="*/ 2147483647 h 26898"/>
              <a:gd name="T6" fmla="*/ 0 60000 65536"/>
              <a:gd name="T7" fmla="*/ 0 60000 65536"/>
              <a:gd name="T8" fmla="*/ 0 60000 65536"/>
              <a:gd name="T9" fmla="*/ 0 w 38051"/>
              <a:gd name="T10" fmla="*/ 0 h 26898"/>
              <a:gd name="T11" fmla="*/ 38051 w 38051"/>
              <a:gd name="T12" fmla="*/ 26898 h 268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051" h="26898" fill="none" extrusionOk="0">
                <a:moveTo>
                  <a:pt x="-1" y="7602"/>
                </a:moveTo>
                <a:cubicBezTo>
                  <a:pt x="4103" y="2779"/>
                  <a:pt x="10117" y="-1"/>
                  <a:pt x="16451" y="0"/>
                </a:cubicBezTo>
                <a:cubicBezTo>
                  <a:pt x="28380" y="0"/>
                  <a:pt x="38051" y="9670"/>
                  <a:pt x="38051" y="21600"/>
                </a:cubicBezTo>
                <a:cubicBezTo>
                  <a:pt x="38051" y="23386"/>
                  <a:pt x="37829" y="25166"/>
                  <a:pt x="37391" y="26898"/>
                </a:cubicBezTo>
              </a:path>
              <a:path w="38051" h="26898" stroke="0" extrusionOk="0">
                <a:moveTo>
                  <a:pt x="-1" y="7602"/>
                </a:moveTo>
                <a:cubicBezTo>
                  <a:pt x="4103" y="2779"/>
                  <a:pt x="10117" y="-1"/>
                  <a:pt x="16451" y="0"/>
                </a:cubicBezTo>
                <a:cubicBezTo>
                  <a:pt x="28380" y="0"/>
                  <a:pt x="38051" y="9670"/>
                  <a:pt x="38051" y="21600"/>
                </a:cubicBezTo>
                <a:cubicBezTo>
                  <a:pt x="38051" y="23386"/>
                  <a:pt x="37829" y="25166"/>
                  <a:pt x="37391" y="26898"/>
                </a:cubicBezTo>
                <a:lnTo>
                  <a:pt x="16451" y="21600"/>
                </a:lnTo>
                <a:lnTo>
                  <a:pt x="-1" y="7602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 rot="-1860000">
            <a:off x="1127125" y="2733675"/>
            <a:ext cx="1584325" cy="1444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99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33363" y="3276600"/>
            <a:ext cx="13509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000000"/>
                </a:solidFill>
                <a:latin typeface="Georgia" pitchFamily="18" charset="0"/>
                <a:ea typeface="Microsoft YaHei" pitchFamily="34" charset="-122"/>
              </a:rPr>
              <a:t>180</a:t>
            </a:r>
            <a:r>
              <a:rPr lang="ru-RU" altLang="ru-RU" sz="2400" b="1" i="1" baseline="30000">
                <a:solidFill>
                  <a:srgbClr val="000000"/>
                </a:solidFill>
                <a:latin typeface="Georgia" pitchFamily="18" charset="0"/>
                <a:ea typeface="Microsoft YaHei" pitchFamily="34" charset="-122"/>
              </a:rPr>
              <a:t>0</a:t>
            </a:r>
            <a:r>
              <a:rPr lang="ru-RU" altLang="ru-RU" sz="2400" b="1" i="1">
                <a:solidFill>
                  <a:srgbClr val="000000"/>
                </a:solidFill>
                <a:latin typeface="Georgia" pitchFamily="18" charset="0"/>
                <a:ea typeface="Microsoft YaHei" pitchFamily="34" charset="-122"/>
              </a:rPr>
              <a:t> - </a:t>
            </a:r>
            <a:r>
              <a:rPr lang="el-GR" altLang="ru-RU" sz="2400" b="1" i="1">
                <a:solidFill>
                  <a:srgbClr val="000000"/>
                </a:solidFill>
                <a:latin typeface="Georgia" pitchFamily="18" charset="0"/>
                <a:ea typeface="Microsoft YaHei" pitchFamily="34" charset="-122"/>
              </a:rPr>
              <a:t>α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928813" y="3213100"/>
            <a:ext cx="21558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000000"/>
                </a:solidFill>
                <a:latin typeface="Georgia" pitchFamily="18" charset="0"/>
                <a:ea typeface="Microsoft YaHei" pitchFamily="34" charset="-122"/>
              </a:rPr>
              <a:t>0</a:t>
            </a:r>
            <a:r>
              <a:rPr lang="ru-RU" altLang="ru-RU" sz="2400" b="1" i="1" baseline="30000">
                <a:solidFill>
                  <a:srgbClr val="000000"/>
                </a:solidFill>
                <a:latin typeface="Georgia" pitchFamily="18" charset="0"/>
                <a:ea typeface="Microsoft YaHei" pitchFamily="34" charset="-122"/>
              </a:rPr>
              <a:t>0</a:t>
            </a:r>
            <a:r>
              <a:rPr lang="ru-RU" altLang="ru-RU" sz="2400" b="1" i="1">
                <a:solidFill>
                  <a:srgbClr val="000000"/>
                </a:solidFill>
                <a:latin typeface="Georgia" pitchFamily="18" charset="0"/>
                <a:ea typeface="Microsoft YaHei" pitchFamily="34" charset="-122"/>
              </a:rPr>
              <a:t> </a:t>
            </a:r>
            <a:r>
              <a:rPr lang="en-US" altLang="ru-RU" sz="2400" b="1" i="1">
                <a:solidFill>
                  <a:srgbClr val="000000"/>
                </a:solidFill>
                <a:latin typeface="Georgia" pitchFamily="18" charset="0"/>
                <a:ea typeface="Microsoft YaHei" pitchFamily="34" charset="-122"/>
              </a:rPr>
              <a:t>&lt; </a:t>
            </a:r>
            <a:r>
              <a:rPr lang="el-GR" altLang="ru-RU" sz="2400" b="1" i="1">
                <a:solidFill>
                  <a:srgbClr val="FF0000"/>
                </a:solidFill>
                <a:latin typeface="Georgia" pitchFamily="18" charset="0"/>
                <a:ea typeface="Microsoft YaHei" pitchFamily="34" charset="-122"/>
              </a:rPr>
              <a:t>α</a:t>
            </a:r>
            <a:r>
              <a:rPr lang="en-US" altLang="ru-RU" sz="2400" b="1" i="1">
                <a:solidFill>
                  <a:srgbClr val="000000"/>
                </a:solidFill>
                <a:latin typeface="Georgia" pitchFamily="18" charset="0"/>
                <a:ea typeface="Microsoft YaHei" pitchFamily="34" charset="-122"/>
              </a:rPr>
              <a:t>      90</a:t>
            </a:r>
            <a:r>
              <a:rPr lang="en-US" altLang="ru-RU" sz="2400" b="1" i="1" baseline="30000">
                <a:solidFill>
                  <a:srgbClr val="000000"/>
                </a:solidFill>
                <a:latin typeface="Georgia" pitchFamily="18" charset="0"/>
                <a:ea typeface="Microsoft YaHei" pitchFamily="34" charset="-122"/>
              </a:rPr>
              <a:t>0</a:t>
            </a:r>
          </a:p>
        </p:txBody>
      </p:sp>
      <p:graphicFrame>
        <p:nvGraphicFramePr>
          <p:cNvPr id="12301" name="Object 13"/>
          <p:cNvGraphicFramePr>
            <a:graphicFrameLocks noChangeAspect="1"/>
          </p:cNvGraphicFramePr>
          <p:nvPr/>
        </p:nvGraphicFramePr>
        <p:xfrm>
          <a:off x="2916238" y="3284538"/>
          <a:ext cx="9366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4" imgW="157257" imgH="188701" progId="">
                  <p:embed/>
                </p:oleObj>
              </mc:Choice>
              <mc:Fallback>
                <p:oleObj r:id="rId4" imgW="157257" imgH="18870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284538"/>
                        <a:ext cx="9366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2" name="Oval 14"/>
          <p:cNvSpPr>
            <a:spLocks noChangeArrowheads="1"/>
          </p:cNvSpPr>
          <p:nvPr/>
        </p:nvSpPr>
        <p:spPr bwMode="auto">
          <a:xfrm>
            <a:off x="334963" y="1146175"/>
            <a:ext cx="720725" cy="698500"/>
          </a:xfrm>
          <a:prstGeom prst="ellipse">
            <a:avLst/>
          </a:prstGeom>
          <a:solidFill>
            <a:srgbClr val="CC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000000"/>
                </a:solidFill>
                <a:latin typeface="Georgia" pitchFamily="18" charset="0"/>
              </a:rPr>
              <a:t>1.</a:t>
            </a:r>
          </a:p>
        </p:txBody>
      </p:sp>
      <p:sp>
        <p:nvSpPr>
          <p:cNvPr id="12303" name="Oval 15"/>
          <p:cNvSpPr>
            <a:spLocks noChangeArrowheads="1"/>
          </p:cNvSpPr>
          <p:nvPr/>
        </p:nvSpPr>
        <p:spPr bwMode="auto">
          <a:xfrm>
            <a:off x="395288" y="3789363"/>
            <a:ext cx="720725" cy="698500"/>
          </a:xfrm>
          <a:prstGeom prst="ellipse">
            <a:avLst/>
          </a:prstGeom>
          <a:solidFill>
            <a:srgbClr val="F8FED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000000"/>
                </a:solidFill>
                <a:latin typeface="Georgia" pitchFamily="18" charset="0"/>
              </a:rPr>
              <a:t>2.</a:t>
            </a:r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5148263" y="1593850"/>
            <a:ext cx="3673475" cy="1368425"/>
          </a:xfrm>
          <a:prstGeom prst="parallelogram">
            <a:avLst>
              <a:gd name="adj" fmla="val 67111"/>
            </a:avLst>
          </a:prstGeom>
          <a:solidFill>
            <a:srgbClr val="F8FED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6981825" y="1736725"/>
            <a:ext cx="1117600" cy="1055688"/>
          </a:xfrm>
          <a:custGeom>
            <a:avLst/>
            <a:gdLst>
              <a:gd name="T0" fmla="*/ 0 w 704"/>
              <a:gd name="T1" fmla="*/ 2147483647 h 665"/>
              <a:gd name="T2" fmla="*/ 2147483647 w 704"/>
              <a:gd name="T3" fmla="*/ 0 h 665"/>
              <a:gd name="T4" fmla="*/ 0 60000 65536"/>
              <a:gd name="T5" fmla="*/ 0 60000 65536"/>
              <a:gd name="T6" fmla="*/ 0 w 704"/>
              <a:gd name="T7" fmla="*/ 0 h 665"/>
              <a:gd name="T8" fmla="*/ 704 w 704"/>
              <a:gd name="T9" fmla="*/ 665 h 6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4" h="665">
                <a:moveTo>
                  <a:pt x="0" y="665"/>
                </a:moveTo>
                <a:lnTo>
                  <a:pt x="704" y="0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6281738" y="765175"/>
            <a:ext cx="90487" cy="1281113"/>
          </a:xfrm>
          <a:custGeom>
            <a:avLst/>
            <a:gdLst>
              <a:gd name="T0" fmla="*/ 2147483647 w 57"/>
              <a:gd name="T1" fmla="*/ 2147483647 h 807"/>
              <a:gd name="T2" fmla="*/ 0 w 57"/>
              <a:gd name="T3" fmla="*/ 0 h 807"/>
              <a:gd name="T4" fmla="*/ 0 60000 65536"/>
              <a:gd name="T5" fmla="*/ 0 60000 65536"/>
              <a:gd name="T6" fmla="*/ 0 w 57"/>
              <a:gd name="T7" fmla="*/ 0 h 807"/>
              <a:gd name="T8" fmla="*/ 57 w 57"/>
              <a:gd name="T9" fmla="*/ 807 h 80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7" h="807">
                <a:moveTo>
                  <a:pt x="57" y="807"/>
                </a:moveTo>
                <a:lnTo>
                  <a:pt x="0" y="0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6434138" y="2974975"/>
            <a:ext cx="58737" cy="835025"/>
          </a:xfrm>
          <a:custGeom>
            <a:avLst/>
            <a:gdLst>
              <a:gd name="T0" fmla="*/ 2147483647 w 37"/>
              <a:gd name="T1" fmla="*/ 2147483647 h 526"/>
              <a:gd name="T2" fmla="*/ 0 w 37"/>
              <a:gd name="T3" fmla="*/ 0 h 526"/>
              <a:gd name="T4" fmla="*/ 0 60000 65536"/>
              <a:gd name="T5" fmla="*/ 0 60000 65536"/>
              <a:gd name="T6" fmla="*/ 0 w 37"/>
              <a:gd name="T7" fmla="*/ 0 h 526"/>
              <a:gd name="T8" fmla="*/ 37 w 37"/>
              <a:gd name="T9" fmla="*/ 526 h 5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" h="526">
                <a:moveTo>
                  <a:pt x="37" y="526"/>
                </a:moveTo>
                <a:lnTo>
                  <a:pt x="0" y="0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>
            <a:off x="6372225" y="2030413"/>
            <a:ext cx="61913" cy="930275"/>
          </a:xfrm>
          <a:custGeom>
            <a:avLst/>
            <a:gdLst>
              <a:gd name="T0" fmla="*/ 2147483647 w 39"/>
              <a:gd name="T1" fmla="*/ 2147483647 h 586"/>
              <a:gd name="T2" fmla="*/ 0 w 39"/>
              <a:gd name="T3" fmla="*/ 0 h 586"/>
              <a:gd name="T4" fmla="*/ 0 60000 65536"/>
              <a:gd name="T5" fmla="*/ 0 60000 65536"/>
              <a:gd name="T6" fmla="*/ 0 w 39"/>
              <a:gd name="T7" fmla="*/ 0 h 586"/>
              <a:gd name="T8" fmla="*/ 39 w 39"/>
              <a:gd name="T9" fmla="*/ 586 h 5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" h="586">
                <a:moveTo>
                  <a:pt x="39" y="586"/>
                </a:moveTo>
                <a:lnTo>
                  <a:pt x="0" y="0"/>
                </a:lnTo>
              </a:path>
            </a:pathLst>
          </a:custGeom>
          <a:noFill/>
          <a:ln w="3816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233363" y="4106863"/>
            <a:ext cx="6315075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000000"/>
                </a:solidFill>
                <a:latin typeface="Georgia" pitchFamily="18" charset="0"/>
                <a:ea typeface="Microsoft YaHei" pitchFamily="34" charset="-122"/>
              </a:rPr>
              <a:t>           </a:t>
            </a:r>
            <a:r>
              <a:rPr lang="ru-RU" altLang="ru-RU" sz="2400" b="1" i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Угол  между скрещивающимися</a:t>
            </a:r>
          </a:p>
          <a:p>
            <a:pPr eaLnBrk="1" hangingPunct="1"/>
            <a:r>
              <a:rPr lang="ru-RU" altLang="ru-RU" sz="2400" b="1" i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      прямыми  АВ  и  С</a:t>
            </a:r>
            <a:r>
              <a:rPr lang="en-US" altLang="ru-RU" sz="2400" b="1" i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D</a:t>
            </a:r>
            <a:r>
              <a:rPr lang="ru-RU" altLang="ru-RU" sz="2400" b="1" i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определяется  </a:t>
            </a:r>
          </a:p>
          <a:p>
            <a:pPr eaLnBrk="1" hangingPunct="1"/>
            <a:r>
              <a:rPr lang="ru-RU" altLang="ru-RU" sz="2400" b="1" i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      как  угол между пересекающимися</a:t>
            </a:r>
          </a:p>
          <a:p>
            <a:pPr eaLnBrk="1" hangingPunct="1"/>
            <a:r>
              <a:rPr lang="ru-RU" altLang="ru-RU" sz="2400" b="1" i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      прямыми  А</a:t>
            </a:r>
            <a:r>
              <a:rPr lang="ru-RU" altLang="ru-RU" sz="2400" b="1" i="1" baseline="-250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1</a:t>
            </a:r>
            <a:r>
              <a:rPr lang="ru-RU" altLang="ru-RU" sz="2400" b="1" i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</a:t>
            </a:r>
            <a:r>
              <a:rPr lang="ru-RU" altLang="ru-RU" sz="2400" b="1" i="1" baseline="-250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1</a:t>
            </a:r>
            <a:r>
              <a:rPr lang="ru-RU" altLang="ru-RU" sz="2400" b="1" i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и  С</a:t>
            </a:r>
            <a:r>
              <a:rPr lang="ru-RU" altLang="ru-RU" sz="2400" b="1" i="1" baseline="-250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1</a:t>
            </a:r>
            <a:r>
              <a:rPr lang="en-US" altLang="ru-RU" sz="2400" b="1" i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D</a:t>
            </a:r>
            <a:r>
              <a:rPr lang="en-US" altLang="ru-RU" sz="2400" b="1" i="1" baseline="-250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1</a:t>
            </a:r>
            <a:r>
              <a:rPr lang="ru-RU" altLang="ru-RU" sz="2400" b="1" i="1" baseline="-250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, </a:t>
            </a:r>
            <a:r>
              <a:rPr lang="ru-RU" altLang="ru-RU" sz="2400" b="1" i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 при </a:t>
            </a:r>
          </a:p>
          <a:p>
            <a:pPr eaLnBrk="1" hangingPunct="1"/>
            <a:r>
              <a:rPr lang="ru-RU" altLang="ru-RU" sz="2400" b="1" i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      этом  А</a:t>
            </a:r>
            <a:r>
              <a:rPr lang="ru-RU" altLang="ru-RU" sz="2400" b="1" i="1" baseline="-250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1</a:t>
            </a:r>
            <a:r>
              <a:rPr lang="ru-RU" altLang="ru-RU" sz="2400" b="1" i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</a:t>
            </a:r>
            <a:r>
              <a:rPr lang="ru-RU" altLang="ru-RU" sz="2400" b="1" i="1" baseline="-250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1</a:t>
            </a:r>
            <a:r>
              <a:rPr lang="en-US" altLang="ru-RU" sz="2400" b="1" i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||</a:t>
            </a:r>
            <a:r>
              <a:rPr lang="ru-RU" altLang="ru-RU" sz="2400" b="1" i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АВ  и  С</a:t>
            </a:r>
            <a:r>
              <a:rPr lang="ru-RU" altLang="ru-RU" sz="2400" b="1" i="1" baseline="-250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1</a:t>
            </a:r>
            <a:r>
              <a:rPr lang="en-US" altLang="ru-RU" sz="2400" b="1" i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D</a:t>
            </a:r>
            <a:r>
              <a:rPr lang="en-US" altLang="ru-RU" sz="2400" b="1" i="1" baseline="-250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1</a:t>
            </a:r>
            <a:r>
              <a:rPr lang="en-US" altLang="ru-RU" sz="2400" b="1" i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|| CD.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6302375" y="836613"/>
            <a:ext cx="412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000000"/>
                </a:solidFill>
                <a:latin typeface="Georgia" pitchFamily="18" charset="0"/>
                <a:ea typeface="Microsoft YaHei" pitchFamily="34" charset="-122"/>
              </a:rPr>
              <a:t>А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6443663" y="3213100"/>
            <a:ext cx="415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000000"/>
                </a:solidFill>
                <a:latin typeface="Georgia" pitchFamily="18" charset="0"/>
                <a:ea typeface="Microsoft YaHei" pitchFamily="34" charset="-122"/>
              </a:rPr>
              <a:t>В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7021513" y="2565400"/>
            <a:ext cx="434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2400" b="1" i="1">
                <a:solidFill>
                  <a:srgbClr val="000000"/>
                </a:solidFill>
                <a:latin typeface="Georgia" pitchFamily="18" charset="0"/>
                <a:ea typeface="Microsoft YaHei" pitchFamily="34" charset="-122"/>
              </a:rPr>
              <a:t>D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7526338" y="1557338"/>
            <a:ext cx="3984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000000"/>
                </a:solidFill>
                <a:latin typeface="Georgia" pitchFamily="18" charset="0"/>
                <a:ea typeface="Microsoft YaHei" pitchFamily="34" charset="-122"/>
              </a:rPr>
              <a:t>С</a:t>
            </a:r>
          </a:p>
        </p:txBody>
      </p:sp>
      <p:sp>
        <p:nvSpPr>
          <p:cNvPr id="12314" name="AutoShape 26"/>
          <p:cNvSpPr>
            <a:spLocks noChangeArrowheads="1"/>
          </p:cNvSpPr>
          <p:nvPr/>
        </p:nvSpPr>
        <p:spPr bwMode="auto">
          <a:xfrm>
            <a:off x="6607175" y="3838575"/>
            <a:ext cx="215900" cy="2997200"/>
          </a:xfrm>
          <a:custGeom>
            <a:avLst/>
            <a:gdLst>
              <a:gd name="T0" fmla="*/ 2147483647 w 57"/>
              <a:gd name="T1" fmla="*/ 2147483647 h 807"/>
              <a:gd name="T2" fmla="*/ 0 w 57"/>
              <a:gd name="T3" fmla="*/ 0 h 807"/>
              <a:gd name="T4" fmla="*/ 0 60000 65536"/>
              <a:gd name="T5" fmla="*/ 0 60000 65536"/>
              <a:gd name="T6" fmla="*/ 0 w 57"/>
              <a:gd name="T7" fmla="*/ 0 h 807"/>
              <a:gd name="T8" fmla="*/ 57 w 57"/>
              <a:gd name="T9" fmla="*/ 807 h 80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7" h="807">
                <a:moveTo>
                  <a:pt x="57" y="807"/>
                </a:moveTo>
                <a:lnTo>
                  <a:pt x="0" y="0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2315" name="AutoShape 27"/>
          <p:cNvSpPr>
            <a:spLocks noChangeArrowheads="1"/>
          </p:cNvSpPr>
          <p:nvPr/>
        </p:nvSpPr>
        <p:spPr bwMode="auto">
          <a:xfrm>
            <a:off x="5694363" y="4508500"/>
            <a:ext cx="1946275" cy="1847850"/>
          </a:xfrm>
          <a:custGeom>
            <a:avLst/>
            <a:gdLst>
              <a:gd name="T0" fmla="*/ 0 w 704"/>
              <a:gd name="T1" fmla="*/ 2147483647 h 665"/>
              <a:gd name="T2" fmla="*/ 2147483647 w 704"/>
              <a:gd name="T3" fmla="*/ 0 h 665"/>
              <a:gd name="T4" fmla="*/ 0 60000 65536"/>
              <a:gd name="T5" fmla="*/ 0 60000 65536"/>
              <a:gd name="T6" fmla="*/ 0 w 704"/>
              <a:gd name="T7" fmla="*/ 0 h 665"/>
              <a:gd name="T8" fmla="*/ 704 w 704"/>
              <a:gd name="T9" fmla="*/ 665 h 6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4" h="665">
                <a:moveTo>
                  <a:pt x="0" y="665"/>
                </a:moveTo>
                <a:lnTo>
                  <a:pt x="704" y="0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6678613" y="3789363"/>
            <a:ext cx="4984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000000"/>
                </a:solidFill>
                <a:latin typeface="Georgia" pitchFamily="18" charset="0"/>
                <a:ea typeface="Microsoft YaHei" pitchFamily="34" charset="-122"/>
              </a:rPr>
              <a:t>А</a:t>
            </a:r>
            <a:r>
              <a:rPr lang="en-US" altLang="ru-RU" sz="2400" b="1" i="1" baseline="-25000">
                <a:solidFill>
                  <a:srgbClr val="000000"/>
                </a:solidFill>
                <a:latin typeface="Georgia" pitchFamily="18" charset="0"/>
                <a:ea typeface="Microsoft YaHei" pitchFamily="34" charset="-122"/>
              </a:rPr>
              <a:t>1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6270625" y="6103938"/>
            <a:ext cx="7921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000000"/>
                </a:solidFill>
                <a:latin typeface="Georgia" pitchFamily="18" charset="0"/>
                <a:ea typeface="Microsoft YaHei" pitchFamily="34" charset="-122"/>
              </a:rPr>
              <a:t>В</a:t>
            </a:r>
            <a:r>
              <a:rPr lang="en-US" altLang="ru-RU" sz="2400" b="1" i="1" baseline="-25000">
                <a:solidFill>
                  <a:srgbClr val="000000"/>
                </a:solidFill>
                <a:latin typeface="Georgia" pitchFamily="18" charset="0"/>
                <a:ea typeface="Microsoft YaHei" pitchFamily="34" charset="-122"/>
              </a:rPr>
              <a:t>1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7235825" y="3978275"/>
            <a:ext cx="4857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000000"/>
                </a:solidFill>
                <a:latin typeface="Georgia" pitchFamily="18" charset="0"/>
                <a:ea typeface="Microsoft YaHei" pitchFamily="34" charset="-122"/>
              </a:rPr>
              <a:t>С</a:t>
            </a:r>
            <a:r>
              <a:rPr lang="en-US" altLang="ru-RU" sz="2400" b="1" i="1" baseline="-25000">
                <a:solidFill>
                  <a:srgbClr val="000000"/>
                </a:solidFill>
                <a:latin typeface="Georgia" pitchFamily="18" charset="0"/>
                <a:ea typeface="Microsoft YaHei" pitchFamily="34" charset="-122"/>
              </a:rPr>
              <a:t>1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5605463" y="5524500"/>
            <a:ext cx="5238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2400" b="1" i="1">
                <a:solidFill>
                  <a:srgbClr val="000000"/>
                </a:solidFill>
                <a:latin typeface="Georgia" pitchFamily="18" charset="0"/>
                <a:ea typeface="Microsoft YaHei" pitchFamily="34" charset="-122"/>
              </a:rPr>
              <a:t>D</a:t>
            </a:r>
            <a:r>
              <a:rPr lang="en-US" altLang="ru-RU" sz="2400" b="1" i="1" baseline="-25000">
                <a:solidFill>
                  <a:srgbClr val="000000"/>
                </a:solidFill>
                <a:latin typeface="Georgia" pitchFamily="18" charset="0"/>
                <a:ea typeface="Microsoft YaHei" pitchFamily="34" charset="-122"/>
              </a:rPr>
              <a:t>1</a:t>
            </a:r>
          </a:p>
        </p:txBody>
      </p:sp>
      <p:sp>
        <p:nvSpPr>
          <p:cNvPr id="12320" name="AutoShape 32"/>
          <p:cNvSpPr>
            <a:spLocks noChangeArrowheads="1"/>
          </p:cNvSpPr>
          <p:nvPr/>
        </p:nvSpPr>
        <p:spPr bwMode="auto">
          <a:xfrm rot="-660000">
            <a:off x="6704013" y="4748213"/>
            <a:ext cx="355600" cy="409575"/>
          </a:xfrm>
          <a:custGeom>
            <a:avLst/>
            <a:gdLst>
              <a:gd name="T0" fmla="*/ 0 w 21355"/>
              <a:gd name="T1" fmla="*/ 0 h 21600"/>
              <a:gd name="T2" fmla="*/ 2147483647 w 21355"/>
              <a:gd name="T3" fmla="*/ 2147483647 h 21600"/>
              <a:gd name="T4" fmla="*/ 0 w 21355"/>
              <a:gd name="T5" fmla="*/ 2147483647 h 21600"/>
              <a:gd name="T6" fmla="*/ 0 60000 65536"/>
              <a:gd name="T7" fmla="*/ 0 60000 65536"/>
              <a:gd name="T8" fmla="*/ 0 60000 65536"/>
              <a:gd name="T9" fmla="*/ 0 w 21355"/>
              <a:gd name="T10" fmla="*/ 0 h 21600"/>
              <a:gd name="T11" fmla="*/ 21355 w 213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55" h="21600" fill="none" extrusionOk="0">
                <a:moveTo>
                  <a:pt x="-1" y="0"/>
                </a:moveTo>
                <a:cubicBezTo>
                  <a:pt x="10676" y="0"/>
                  <a:pt x="19750" y="7799"/>
                  <a:pt x="21354" y="18355"/>
                </a:cubicBezTo>
              </a:path>
              <a:path w="21355" h="21600" stroke="0" extrusionOk="0">
                <a:moveTo>
                  <a:pt x="-1" y="0"/>
                </a:moveTo>
                <a:cubicBezTo>
                  <a:pt x="10676" y="0"/>
                  <a:pt x="19750" y="7799"/>
                  <a:pt x="21354" y="1835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492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6811963" y="4403725"/>
            <a:ext cx="503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altLang="ru-RU" sz="2400" b="1" i="1">
                <a:solidFill>
                  <a:srgbClr val="FF0000"/>
                </a:solidFill>
                <a:latin typeface="Georgia" pitchFamily="18" charset="0"/>
                <a:ea typeface="Microsoft YaHei" pitchFamily="34" charset="-122"/>
              </a:rPr>
              <a:t>α</a:t>
            </a:r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5989638" y="4929188"/>
            <a:ext cx="5842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000000"/>
                </a:solidFill>
                <a:latin typeface="Georgia" pitchFamily="18" charset="0"/>
                <a:ea typeface="Microsoft YaHei" pitchFamily="34" charset="-122"/>
              </a:rPr>
              <a:t>М</a:t>
            </a:r>
            <a:r>
              <a:rPr lang="en-US" altLang="ru-RU" sz="2400" b="1" i="1" baseline="-25000">
                <a:solidFill>
                  <a:srgbClr val="000000"/>
                </a:solidFill>
                <a:latin typeface="Georgia" pitchFamily="18" charset="0"/>
                <a:ea typeface="Microsoft YaHei" pitchFamily="34" charset="-122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098780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4"/>
          <p:cNvGrpSpPr>
            <a:grpSpLocks/>
          </p:cNvGrpSpPr>
          <p:nvPr/>
        </p:nvGrpSpPr>
        <p:grpSpPr bwMode="auto">
          <a:xfrm>
            <a:off x="276225" y="1241425"/>
            <a:ext cx="4295775" cy="5056188"/>
            <a:chOff x="276045" y="1242204"/>
            <a:chExt cx="4295955" cy="5055079"/>
          </a:xfrm>
        </p:grpSpPr>
        <p:sp>
          <p:nvSpPr>
            <p:cNvPr id="3" name="Полилиния 2"/>
            <p:cNvSpPr/>
            <p:nvPr/>
          </p:nvSpPr>
          <p:spPr>
            <a:xfrm>
              <a:off x="276045" y="1242204"/>
              <a:ext cx="2140040" cy="5055079"/>
            </a:xfrm>
            <a:custGeom>
              <a:avLst/>
              <a:gdLst>
                <a:gd name="connsiteX0" fmla="*/ 2139351 w 2139351"/>
                <a:gd name="connsiteY0" fmla="*/ 0 h 5055079"/>
                <a:gd name="connsiteX1" fmla="*/ 0 w 2139351"/>
                <a:gd name="connsiteY1" fmla="*/ 2173856 h 5055079"/>
                <a:gd name="connsiteX2" fmla="*/ 0 w 2139351"/>
                <a:gd name="connsiteY2" fmla="*/ 5055079 h 5055079"/>
                <a:gd name="connsiteX3" fmla="*/ 2122098 w 2139351"/>
                <a:gd name="connsiteY3" fmla="*/ 2863970 h 5055079"/>
                <a:gd name="connsiteX4" fmla="*/ 2139351 w 2139351"/>
                <a:gd name="connsiteY4" fmla="*/ 0 h 505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9351" h="5055079">
                  <a:moveTo>
                    <a:pt x="2139351" y="0"/>
                  </a:moveTo>
                  <a:lnTo>
                    <a:pt x="0" y="2173856"/>
                  </a:lnTo>
                  <a:lnTo>
                    <a:pt x="0" y="5055079"/>
                  </a:lnTo>
                  <a:lnTo>
                    <a:pt x="2122098" y="2863970"/>
                  </a:lnTo>
                  <a:lnTo>
                    <a:pt x="213935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39999">
                  <a:srgbClr val="F6F49A"/>
                </a:gs>
                <a:gs pos="70000">
                  <a:schemeClr val="bg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2416085" y="1242204"/>
              <a:ext cx="2155915" cy="3640926"/>
            </a:xfrm>
            <a:custGeom>
              <a:avLst/>
              <a:gdLst>
                <a:gd name="connsiteX0" fmla="*/ 17253 w 2156604"/>
                <a:gd name="connsiteY0" fmla="*/ 0 h 3640347"/>
                <a:gd name="connsiteX1" fmla="*/ 2139351 w 2156604"/>
                <a:gd name="connsiteY1" fmla="*/ 741871 h 3640347"/>
                <a:gd name="connsiteX2" fmla="*/ 2156604 w 2156604"/>
                <a:gd name="connsiteY2" fmla="*/ 3640347 h 3640347"/>
                <a:gd name="connsiteX3" fmla="*/ 0 w 2156604"/>
                <a:gd name="connsiteY3" fmla="*/ 2863970 h 3640347"/>
                <a:gd name="connsiteX4" fmla="*/ 17253 w 2156604"/>
                <a:gd name="connsiteY4" fmla="*/ 0 h 364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604" h="3640347">
                  <a:moveTo>
                    <a:pt x="17253" y="0"/>
                  </a:moveTo>
                  <a:lnTo>
                    <a:pt x="2139351" y="741871"/>
                  </a:lnTo>
                  <a:lnTo>
                    <a:pt x="2156604" y="3640347"/>
                  </a:lnTo>
                  <a:lnTo>
                    <a:pt x="0" y="2863970"/>
                  </a:lnTo>
                  <a:lnTo>
                    <a:pt x="17253" y="0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387" name="Группа 39"/>
          <p:cNvGrpSpPr>
            <a:grpSpLocks/>
          </p:cNvGrpSpPr>
          <p:nvPr/>
        </p:nvGrpSpPr>
        <p:grpSpPr bwMode="auto">
          <a:xfrm>
            <a:off x="900113" y="3297238"/>
            <a:ext cx="614362" cy="831850"/>
            <a:chOff x="2325386" y="1890649"/>
            <a:chExt cx="622707" cy="875808"/>
          </a:xfrm>
        </p:grpSpPr>
        <p:sp>
          <p:nvSpPr>
            <p:cNvPr id="41" name="Овал 40"/>
            <p:cNvSpPr/>
            <p:nvPr/>
          </p:nvSpPr>
          <p:spPr>
            <a:xfrm>
              <a:off x="2325386" y="2554190"/>
              <a:ext cx="180215" cy="21226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415494" y="1890649"/>
              <a:ext cx="532599" cy="8089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400" b="1" dirty="0">
                  <a:solidFill>
                    <a:srgbClr val="676A55">
                      <a:lumMod val="75000"/>
                    </a:srgbClr>
                  </a:solidFill>
                  <a:latin typeface="Tahoma" pitchFamily="32" charset="0"/>
                  <a:cs typeface="Arial" pitchFamily="34" charset="0"/>
                </a:rPr>
                <a:t>A</a:t>
              </a:r>
              <a:endParaRPr lang="ru-RU" sz="4400" b="1" dirty="0">
                <a:solidFill>
                  <a:srgbClr val="676A55">
                    <a:lumMod val="75000"/>
                  </a:srgbClr>
                </a:solidFill>
                <a:latin typeface="Tahoma" pitchFamily="32" charset="0"/>
                <a:cs typeface="Arial" pitchFamily="34" charset="0"/>
              </a:endParaRPr>
            </a:p>
          </p:txBody>
        </p:sp>
      </p:grpSp>
      <p:grpSp>
        <p:nvGrpSpPr>
          <p:cNvPr id="16388" name="Группа 43"/>
          <p:cNvGrpSpPr>
            <a:grpSpLocks/>
          </p:cNvGrpSpPr>
          <p:nvPr/>
        </p:nvGrpSpPr>
        <p:grpSpPr bwMode="auto">
          <a:xfrm>
            <a:off x="3779838" y="2462213"/>
            <a:ext cx="630237" cy="833437"/>
            <a:chOff x="2325386" y="1890649"/>
            <a:chExt cx="637315" cy="875808"/>
          </a:xfrm>
        </p:grpSpPr>
        <p:sp>
          <p:nvSpPr>
            <p:cNvPr id="45" name="Овал 44"/>
            <p:cNvSpPr/>
            <p:nvPr/>
          </p:nvSpPr>
          <p:spPr>
            <a:xfrm>
              <a:off x="2325386" y="2552927"/>
              <a:ext cx="179797" cy="21353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415284" y="1890649"/>
              <a:ext cx="547417" cy="8090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400" b="1" dirty="0">
                  <a:solidFill>
                    <a:srgbClr val="676A55">
                      <a:lumMod val="75000"/>
                    </a:srgbClr>
                  </a:solidFill>
                  <a:latin typeface="Tahoma" pitchFamily="32" charset="0"/>
                  <a:cs typeface="Arial" pitchFamily="34" charset="0"/>
                </a:rPr>
                <a:t>D</a:t>
              </a:r>
              <a:endParaRPr lang="ru-RU" sz="4400" b="1" dirty="0">
                <a:solidFill>
                  <a:srgbClr val="676A55">
                    <a:lumMod val="75000"/>
                  </a:srgbClr>
                </a:solidFill>
                <a:latin typeface="Tahoma" pitchFamily="32" charset="0"/>
                <a:cs typeface="Arial" pitchFamily="34" charset="0"/>
              </a:endParaRPr>
            </a:p>
          </p:txBody>
        </p:sp>
      </p:grpSp>
      <p:grpSp>
        <p:nvGrpSpPr>
          <p:cNvPr id="16389" name="Группа 46"/>
          <p:cNvGrpSpPr>
            <a:grpSpLocks/>
          </p:cNvGrpSpPr>
          <p:nvPr/>
        </p:nvGrpSpPr>
        <p:grpSpPr bwMode="auto">
          <a:xfrm>
            <a:off x="2317750" y="549275"/>
            <a:ext cx="571500" cy="831850"/>
            <a:chOff x="2325386" y="1890649"/>
            <a:chExt cx="578883" cy="875808"/>
          </a:xfrm>
        </p:grpSpPr>
        <p:sp>
          <p:nvSpPr>
            <p:cNvPr id="48" name="Овал 47"/>
            <p:cNvSpPr/>
            <p:nvPr/>
          </p:nvSpPr>
          <p:spPr>
            <a:xfrm>
              <a:off x="2325386" y="2554191"/>
              <a:ext cx="180097" cy="21226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415434" y="1890649"/>
              <a:ext cx="488835" cy="8089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400" b="1" dirty="0">
                  <a:solidFill>
                    <a:srgbClr val="676A55">
                      <a:lumMod val="75000"/>
                    </a:srgbClr>
                  </a:solidFill>
                  <a:latin typeface="Tahoma" pitchFamily="32" charset="0"/>
                  <a:cs typeface="Arial" pitchFamily="34" charset="0"/>
                </a:rPr>
                <a:t>C</a:t>
              </a:r>
              <a:endParaRPr lang="ru-RU" sz="4400" b="1" dirty="0">
                <a:solidFill>
                  <a:srgbClr val="676A55">
                    <a:lumMod val="75000"/>
                  </a:srgbClr>
                </a:solidFill>
                <a:latin typeface="Tahoma" pitchFamily="32" charset="0"/>
                <a:cs typeface="Arial" pitchFamily="34" charset="0"/>
              </a:endParaRPr>
            </a:p>
          </p:txBody>
        </p:sp>
      </p:grpSp>
      <p:grpSp>
        <p:nvGrpSpPr>
          <p:cNvPr id="16390" name="Группа 49"/>
          <p:cNvGrpSpPr>
            <a:grpSpLocks/>
          </p:cNvGrpSpPr>
          <p:nvPr/>
        </p:nvGrpSpPr>
        <p:grpSpPr bwMode="auto">
          <a:xfrm>
            <a:off x="2317750" y="3386138"/>
            <a:ext cx="628650" cy="831850"/>
            <a:chOff x="2325386" y="1890649"/>
            <a:chExt cx="637315" cy="875808"/>
          </a:xfrm>
        </p:grpSpPr>
        <p:sp>
          <p:nvSpPr>
            <p:cNvPr id="51" name="Овал 50"/>
            <p:cNvSpPr/>
            <p:nvPr/>
          </p:nvSpPr>
          <p:spPr>
            <a:xfrm>
              <a:off x="2325386" y="2554190"/>
              <a:ext cx="180251" cy="21226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415511" y="1890649"/>
              <a:ext cx="547190" cy="8089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400" b="1" dirty="0">
                  <a:solidFill>
                    <a:srgbClr val="676A55">
                      <a:lumMod val="75000"/>
                    </a:srgbClr>
                  </a:solidFill>
                  <a:latin typeface="Tahoma" pitchFamily="32" charset="0"/>
                  <a:cs typeface="Arial" pitchFamily="34" charset="0"/>
                </a:rPr>
                <a:t>H</a:t>
              </a:r>
              <a:endParaRPr lang="ru-RU" sz="4400" b="1" dirty="0">
                <a:solidFill>
                  <a:srgbClr val="676A55">
                    <a:lumMod val="75000"/>
                  </a:srgbClr>
                </a:solidFill>
                <a:latin typeface="Tahoma" pitchFamily="32" charset="0"/>
                <a:cs typeface="Arial" pitchFamily="34" charset="0"/>
              </a:endParaRPr>
            </a:p>
          </p:txBody>
        </p:sp>
      </p:grpSp>
      <p:cxnSp>
        <p:nvCxnSpPr>
          <p:cNvPr id="54" name="Прямая соединительная линия 53"/>
          <p:cNvCxnSpPr/>
          <p:nvPr/>
        </p:nvCxnSpPr>
        <p:spPr>
          <a:xfrm flipH="1">
            <a:off x="2406650" y="1241425"/>
            <a:ext cx="9525" cy="28559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4864100" y="1546225"/>
            <a:ext cx="2728913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ru-RU" alt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altLang="ru-RU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(АСН); (СН</a:t>
            </a:r>
            <a:r>
              <a:rPr lang="en-US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)) – это двугранный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∠ АСН</a:t>
            </a:r>
            <a:r>
              <a:rPr lang="en-US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где СН-общее ребро.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Точки А и </a:t>
            </a:r>
            <a:r>
              <a:rPr lang="en-US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лежат на гранях этого угла.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AF⊥CH, FD⊥CH.</a:t>
            </a:r>
          </a:p>
        </p:txBody>
      </p: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190500" y="2432050"/>
            <a:ext cx="4398963" cy="2778125"/>
            <a:chOff x="189782" y="2432650"/>
            <a:chExt cx="4399472" cy="2777706"/>
          </a:xfrm>
        </p:grpSpPr>
        <p:sp>
          <p:nvSpPr>
            <p:cNvPr id="2" name="Полилиния 1"/>
            <p:cNvSpPr/>
            <p:nvPr/>
          </p:nvSpPr>
          <p:spPr>
            <a:xfrm>
              <a:off x="189782" y="2432650"/>
              <a:ext cx="4399472" cy="2777706"/>
            </a:xfrm>
            <a:custGeom>
              <a:avLst/>
              <a:gdLst>
                <a:gd name="connsiteX0" fmla="*/ 0 w 2881223"/>
                <a:gd name="connsiteY0" fmla="*/ 1587260 h 1621766"/>
                <a:gd name="connsiteX1" fmla="*/ 1397479 w 2881223"/>
                <a:gd name="connsiteY1" fmla="*/ 0 h 1621766"/>
                <a:gd name="connsiteX2" fmla="*/ 2881223 w 2881223"/>
                <a:gd name="connsiteY2" fmla="*/ 776377 h 1621766"/>
                <a:gd name="connsiteX3" fmla="*/ 2743200 w 2881223"/>
                <a:gd name="connsiteY3" fmla="*/ 1259457 h 1621766"/>
                <a:gd name="connsiteX4" fmla="*/ 2380891 w 2881223"/>
                <a:gd name="connsiteY4" fmla="*/ 1328468 h 1621766"/>
                <a:gd name="connsiteX5" fmla="*/ 2001328 w 2881223"/>
                <a:gd name="connsiteY5" fmla="*/ 1483743 h 1621766"/>
                <a:gd name="connsiteX6" fmla="*/ 1552755 w 2881223"/>
                <a:gd name="connsiteY6" fmla="*/ 1621766 h 1621766"/>
                <a:gd name="connsiteX7" fmla="*/ 1017917 w 2881223"/>
                <a:gd name="connsiteY7" fmla="*/ 1518249 h 1621766"/>
                <a:gd name="connsiteX8" fmla="*/ 258792 w 2881223"/>
                <a:gd name="connsiteY8" fmla="*/ 1570008 h 1621766"/>
                <a:gd name="connsiteX9" fmla="*/ 0 w 2881223"/>
                <a:gd name="connsiteY9" fmla="*/ 1587260 h 1621766"/>
                <a:gd name="connsiteX0" fmla="*/ 0 w 3571336"/>
                <a:gd name="connsiteY0" fmla="*/ 1587260 h 1621766"/>
                <a:gd name="connsiteX1" fmla="*/ 1397479 w 3571336"/>
                <a:gd name="connsiteY1" fmla="*/ 0 h 1621766"/>
                <a:gd name="connsiteX2" fmla="*/ 3571336 w 3571336"/>
                <a:gd name="connsiteY2" fmla="*/ 1121433 h 1621766"/>
                <a:gd name="connsiteX3" fmla="*/ 2743200 w 3571336"/>
                <a:gd name="connsiteY3" fmla="*/ 1259457 h 1621766"/>
                <a:gd name="connsiteX4" fmla="*/ 2380891 w 3571336"/>
                <a:gd name="connsiteY4" fmla="*/ 1328468 h 1621766"/>
                <a:gd name="connsiteX5" fmla="*/ 2001328 w 3571336"/>
                <a:gd name="connsiteY5" fmla="*/ 1483743 h 1621766"/>
                <a:gd name="connsiteX6" fmla="*/ 1552755 w 3571336"/>
                <a:gd name="connsiteY6" fmla="*/ 1621766 h 1621766"/>
                <a:gd name="connsiteX7" fmla="*/ 1017917 w 3571336"/>
                <a:gd name="connsiteY7" fmla="*/ 1518249 h 1621766"/>
                <a:gd name="connsiteX8" fmla="*/ 258792 w 3571336"/>
                <a:gd name="connsiteY8" fmla="*/ 1570008 h 1621766"/>
                <a:gd name="connsiteX9" fmla="*/ 0 w 3571336"/>
                <a:gd name="connsiteY9" fmla="*/ 1587260 h 1621766"/>
                <a:gd name="connsiteX0" fmla="*/ 0 w 4399472"/>
                <a:gd name="connsiteY0" fmla="*/ 2467155 h 2467155"/>
                <a:gd name="connsiteX1" fmla="*/ 2225615 w 4399472"/>
                <a:gd name="connsiteY1" fmla="*/ 0 h 2467155"/>
                <a:gd name="connsiteX2" fmla="*/ 4399472 w 4399472"/>
                <a:gd name="connsiteY2" fmla="*/ 1121433 h 2467155"/>
                <a:gd name="connsiteX3" fmla="*/ 3571336 w 4399472"/>
                <a:gd name="connsiteY3" fmla="*/ 1259457 h 2467155"/>
                <a:gd name="connsiteX4" fmla="*/ 3209027 w 4399472"/>
                <a:gd name="connsiteY4" fmla="*/ 1328468 h 2467155"/>
                <a:gd name="connsiteX5" fmla="*/ 2829464 w 4399472"/>
                <a:gd name="connsiteY5" fmla="*/ 1483743 h 2467155"/>
                <a:gd name="connsiteX6" fmla="*/ 2380891 w 4399472"/>
                <a:gd name="connsiteY6" fmla="*/ 1621766 h 2467155"/>
                <a:gd name="connsiteX7" fmla="*/ 1846053 w 4399472"/>
                <a:gd name="connsiteY7" fmla="*/ 1518249 h 2467155"/>
                <a:gd name="connsiteX8" fmla="*/ 1086928 w 4399472"/>
                <a:gd name="connsiteY8" fmla="*/ 1570008 h 2467155"/>
                <a:gd name="connsiteX9" fmla="*/ 0 w 4399472"/>
                <a:gd name="connsiteY9" fmla="*/ 2467155 h 2467155"/>
                <a:gd name="connsiteX0" fmla="*/ 0 w 4399472"/>
                <a:gd name="connsiteY0" fmla="*/ 2467155 h 2932982"/>
                <a:gd name="connsiteX1" fmla="*/ 2225615 w 4399472"/>
                <a:gd name="connsiteY1" fmla="*/ 0 h 2932982"/>
                <a:gd name="connsiteX2" fmla="*/ 4399472 w 4399472"/>
                <a:gd name="connsiteY2" fmla="*/ 1121433 h 2932982"/>
                <a:gd name="connsiteX3" fmla="*/ 3571336 w 4399472"/>
                <a:gd name="connsiteY3" fmla="*/ 1259457 h 2932982"/>
                <a:gd name="connsiteX4" fmla="*/ 3209027 w 4399472"/>
                <a:gd name="connsiteY4" fmla="*/ 1328468 h 2932982"/>
                <a:gd name="connsiteX5" fmla="*/ 2829464 w 4399472"/>
                <a:gd name="connsiteY5" fmla="*/ 1483743 h 2932982"/>
                <a:gd name="connsiteX6" fmla="*/ 2380891 w 4399472"/>
                <a:gd name="connsiteY6" fmla="*/ 1621766 h 2932982"/>
                <a:gd name="connsiteX7" fmla="*/ 1846053 w 4399472"/>
                <a:gd name="connsiteY7" fmla="*/ 1518249 h 2932982"/>
                <a:gd name="connsiteX8" fmla="*/ 1086928 w 4399472"/>
                <a:gd name="connsiteY8" fmla="*/ 2932982 h 2932982"/>
                <a:gd name="connsiteX9" fmla="*/ 0 w 4399472"/>
                <a:gd name="connsiteY9" fmla="*/ 2467155 h 2932982"/>
                <a:gd name="connsiteX0" fmla="*/ 0 w 4399472"/>
                <a:gd name="connsiteY0" fmla="*/ 2467155 h 2932982"/>
                <a:gd name="connsiteX1" fmla="*/ 2225615 w 4399472"/>
                <a:gd name="connsiteY1" fmla="*/ 0 h 2932982"/>
                <a:gd name="connsiteX2" fmla="*/ 4399472 w 4399472"/>
                <a:gd name="connsiteY2" fmla="*/ 1121433 h 2932982"/>
                <a:gd name="connsiteX3" fmla="*/ 3571336 w 4399472"/>
                <a:gd name="connsiteY3" fmla="*/ 1259457 h 2932982"/>
                <a:gd name="connsiteX4" fmla="*/ 3209027 w 4399472"/>
                <a:gd name="connsiteY4" fmla="*/ 1328468 h 2932982"/>
                <a:gd name="connsiteX5" fmla="*/ 2829464 w 4399472"/>
                <a:gd name="connsiteY5" fmla="*/ 1483743 h 2932982"/>
                <a:gd name="connsiteX6" fmla="*/ 2380891 w 4399472"/>
                <a:gd name="connsiteY6" fmla="*/ 1621766 h 2932982"/>
                <a:gd name="connsiteX7" fmla="*/ 2122098 w 4399472"/>
                <a:gd name="connsiteY7" fmla="*/ 2777706 h 2932982"/>
                <a:gd name="connsiteX8" fmla="*/ 1086928 w 4399472"/>
                <a:gd name="connsiteY8" fmla="*/ 2932982 h 2932982"/>
                <a:gd name="connsiteX9" fmla="*/ 0 w 4399472"/>
                <a:gd name="connsiteY9" fmla="*/ 2467155 h 2932982"/>
                <a:gd name="connsiteX0" fmla="*/ 0 w 4399472"/>
                <a:gd name="connsiteY0" fmla="*/ 2467155 h 2932982"/>
                <a:gd name="connsiteX1" fmla="*/ 2225615 w 4399472"/>
                <a:gd name="connsiteY1" fmla="*/ 0 h 2932982"/>
                <a:gd name="connsiteX2" fmla="*/ 4399472 w 4399472"/>
                <a:gd name="connsiteY2" fmla="*/ 1121433 h 2932982"/>
                <a:gd name="connsiteX3" fmla="*/ 3571336 w 4399472"/>
                <a:gd name="connsiteY3" fmla="*/ 1259457 h 2932982"/>
                <a:gd name="connsiteX4" fmla="*/ 3209027 w 4399472"/>
                <a:gd name="connsiteY4" fmla="*/ 1328468 h 2932982"/>
                <a:gd name="connsiteX5" fmla="*/ 2829464 w 4399472"/>
                <a:gd name="connsiteY5" fmla="*/ 1483743 h 2932982"/>
                <a:gd name="connsiteX6" fmla="*/ 2967487 w 4399472"/>
                <a:gd name="connsiteY6" fmla="*/ 2587925 h 2932982"/>
                <a:gd name="connsiteX7" fmla="*/ 2122098 w 4399472"/>
                <a:gd name="connsiteY7" fmla="*/ 2777706 h 2932982"/>
                <a:gd name="connsiteX8" fmla="*/ 1086928 w 4399472"/>
                <a:gd name="connsiteY8" fmla="*/ 2932982 h 2932982"/>
                <a:gd name="connsiteX9" fmla="*/ 0 w 4399472"/>
                <a:gd name="connsiteY9" fmla="*/ 2467155 h 2932982"/>
                <a:gd name="connsiteX0" fmla="*/ 0 w 4399472"/>
                <a:gd name="connsiteY0" fmla="*/ 2467155 h 2932982"/>
                <a:gd name="connsiteX1" fmla="*/ 2225615 w 4399472"/>
                <a:gd name="connsiteY1" fmla="*/ 0 h 2932982"/>
                <a:gd name="connsiteX2" fmla="*/ 4399472 w 4399472"/>
                <a:gd name="connsiteY2" fmla="*/ 1121433 h 2932982"/>
                <a:gd name="connsiteX3" fmla="*/ 3571336 w 4399472"/>
                <a:gd name="connsiteY3" fmla="*/ 1259457 h 2932982"/>
                <a:gd name="connsiteX4" fmla="*/ 3209027 w 4399472"/>
                <a:gd name="connsiteY4" fmla="*/ 1328468 h 2932982"/>
                <a:gd name="connsiteX5" fmla="*/ 3640347 w 4399472"/>
                <a:gd name="connsiteY5" fmla="*/ 2311879 h 2932982"/>
                <a:gd name="connsiteX6" fmla="*/ 2967487 w 4399472"/>
                <a:gd name="connsiteY6" fmla="*/ 2587925 h 2932982"/>
                <a:gd name="connsiteX7" fmla="*/ 2122098 w 4399472"/>
                <a:gd name="connsiteY7" fmla="*/ 2777706 h 2932982"/>
                <a:gd name="connsiteX8" fmla="*/ 1086928 w 4399472"/>
                <a:gd name="connsiteY8" fmla="*/ 2932982 h 2932982"/>
                <a:gd name="connsiteX9" fmla="*/ 0 w 4399472"/>
                <a:gd name="connsiteY9" fmla="*/ 2467155 h 2932982"/>
                <a:gd name="connsiteX0" fmla="*/ 0 w 4399472"/>
                <a:gd name="connsiteY0" fmla="*/ 2467155 h 2932982"/>
                <a:gd name="connsiteX1" fmla="*/ 2225615 w 4399472"/>
                <a:gd name="connsiteY1" fmla="*/ 0 h 2932982"/>
                <a:gd name="connsiteX2" fmla="*/ 4399472 w 4399472"/>
                <a:gd name="connsiteY2" fmla="*/ 1121433 h 2932982"/>
                <a:gd name="connsiteX3" fmla="*/ 3571336 w 4399472"/>
                <a:gd name="connsiteY3" fmla="*/ 1259457 h 2932982"/>
                <a:gd name="connsiteX4" fmla="*/ 4209691 w 4399472"/>
                <a:gd name="connsiteY4" fmla="*/ 1863306 h 2932982"/>
                <a:gd name="connsiteX5" fmla="*/ 3640347 w 4399472"/>
                <a:gd name="connsiteY5" fmla="*/ 2311879 h 2932982"/>
                <a:gd name="connsiteX6" fmla="*/ 2967487 w 4399472"/>
                <a:gd name="connsiteY6" fmla="*/ 2587925 h 2932982"/>
                <a:gd name="connsiteX7" fmla="*/ 2122098 w 4399472"/>
                <a:gd name="connsiteY7" fmla="*/ 2777706 h 2932982"/>
                <a:gd name="connsiteX8" fmla="*/ 1086928 w 4399472"/>
                <a:gd name="connsiteY8" fmla="*/ 2932982 h 2932982"/>
                <a:gd name="connsiteX9" fmla="*/ 0 w 4399472"/>
                <a:gd name="connsiteY9" fmla="*/ 2467155 h 2932982"/>
                <a:gd name="connsiteX0" fmla="*/ 0 w 4399472"/>
                <a:gd name="connsiteY0" fmla="*/ 2467155 h 2932982"/>
                <a:gd name="connsiteX1" fmla="*/ 2225615 w 4399472"/>
                <a:gd name="connsiteY1" fmla="*/ 0 h 2932982"/>
                <a:gd name="connsiteX2" fmla="*/ 4399472 w 4399472"/>
                <a:gd name="connsiteY2" fmla="*/ 1121433 h 2932982"/>
                <a:gd name="connsiteX3" fmla="*/ 4347714 w 4399472"/>
                <a:gd name="connsiteY3" fmla="*/ 1535502 h 2932982"/>
                <a:gd name="connsiteX4" fmla="*/ 4209691 w 4399472"/>
                <a:gd name="connsiteY4" fmla="*/ 1863306 h 2932982"/>
                <a:gd name="connsiteX5" fmla="*/ 3640347 w 4399472"/>
                <a:gd name="connsiteY5" fmla="*/ 2311879 h 2932982"/>
                <a:gd name="connsiteX6" fmla="*/ 2967487 w 4399472"/>
                <a:gd name="connsiteY6" fmla="*/ 2587925 h 2932982"/>
                <a:gd name="connsiteX7" fmla="*/ 2122098 w 4399472"/>
                <a:gd name="connsiteY7" fmla="*/ 2777706 h 2932982"/>
                <a:gd name="connsiteX8" fmla="*/ 1086928 w 4399472"/>
                <a:gd name="connsiteY8" fmla="*/ 2932982 h 2932982"/>
                <a:gd name="connsiteX9" fmla="*/ 0 w 4399472"/>
                <a:gd name="connsiteY9" fmla="*/ 2467155 h 2932982"/>
                <a:gd name="connsiteX0" fmla="*/ 0 w 4399472"/>
                <a:gd name="connsiteY0" fmla="*/ 2467155 h 2777706"/>
                <a:gd name="connsiteX1" fmla="*/ 2225615 w 4399472"/>
                <a:gd name="connsiteY1" fmla="*/ 0 h 2777706"/>
                <a:gd name="connsiteX2" fmla="*/ 4399472 w 4399472"/>
                <a:gd name="connsiteY2" fmla="*/ 1121433 h 2777706"/>
                <a:gd name="connsiteX3" fmla="*/ 4347714 w 4399472"/>
                <a:gd name="connsiteY3" fmla="*/ 1535502 h 2777706"/>
                <a:gd name="connsiteX4" fmla="*/ 4209691 w 4399472"/>
                <a:gd name="connsiteY4" fmla="*/ 1863306 h 2777706"/>
                <a:gd name="connsiteX5" fmla="*/ 3640347 w 4399472"/>
                <a:gd name="connsiteY5" fmla="*/ 2311879 h 2777706"/>
                <a:gd name="connsiteX6" fmla="*/ 2967487 w 4399472"/>
                <a:gd name="connsiteY6" fmla="*/ 2587925 h 2777706"/>
                <a:gd name="connsiteX7" fmla="*/ 2122098 w 4399472"/>
                <a:gd name="connsiteY7" fmla="*/ 2777706 h 2777706"/>
                <a:gd name="connsiteX8" fmla="*/ 862642 w 4399472"/>
                <a:gd name="connsiteY8" fmla="*/ 2725948 h 2777706"/>
                <a:gd name="connsiteX9" fmla="*/ 0 w 4399472"/>
                <a:gd name="connsiteY9" fmla="*/ 2467155 h 2777706"/>
                <a:gd name="connsiteX0" fmla="*/ 0 w 4399472"/>
                <a:gd name="connsiteY0" fmla="*/ 2467155 h 2777706"/>
                <a:gd name="connsiteX1" fmla="*/ 2225615 w 4399472"/>
                <a:gd name="connsiteY1" fmla="*/ 0 h 2777706"/>
                <a:gd name="connsiteX2" fmla="*/ 4399472 w 4399472"/>
                <a:gd name="connsiteY2" fmla="*/ 1121433 h 2777706"/>
                <a:gd name="connsiteX3" fmla="*/ 4347714 w 4399472"/>
                <a:gd name="connsiteY3" fmla="*/ 1535502 h 2777706"/>
                <a:gd name="connsiteX4" fmla="*/ 4209691 w 4399472"/>
                <a:gd name="connsiteY4" fmla="*/ 1863306 h 2777706"/>
                <a:gd name="connsiteX5" fmla="*/ 3640347 w 4399472"/>
                <a:gd name="connsiteY5" fmla="*/ 2311879 h 2777706"/>
                <a:gd name="connsiteX6" fmla="*/ 2967487 w 4399472"/>
                <a:gd name="connsiteY6" fmla="*/ 2587925 h 2777706"/>
                <a:gd name="connsiteX7" fmla="*/ 2122098 w 4399472"/>
                <a:gd name="connsiteY7" fmla="*/ 2777706 h 2777706"/>
                <a:gd name="connsiteX8" fmla="*/ 966159 w 4399472"/>
                <a:gd name="connsiteY8" fmla="*/ 2760454 h 2777706"/>
                <a:gd name="connsiteX9" fmla="*/ 0 w 4399472"/>
                <a:gd name="connsiteY9" fmla="*/ 2467155 h 277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99472" h="2777706">
                  <a:moveTo>
                    <a:pt x="0" y="2467155"/>
                  </a:moveTo>
                  <a:lnTo>
                    <a:pt x="2225615" y="0"/>
                  </a:lnTo>
                  <a:lnTo>
                    <a:pt x="4399472" y="1121433"/>
                  </a:lnTo>
                  <a:lnTo>
                    <a:pt x="4347714" y="1535502"/>
                  </a:lnTo>
                  <a:lnTo>
                    <a:pt x="4209691" y="1863306"/>
                  </a:lnTo>
                  <a:lnTo>
                    <a:pt x="3640347" y="2311879"/>
                  </a:lnTo>
                  <a:lnTo>
                    <a:pt x="2967487" y="2587925"/>
                  </a:lnTo>
                  <a:lnTo>
                    <a:pt x="2122098" y="2777706"/>
                  </a:lnTo>
                  <a:lnTo>
                    <a:pt x="966159" y="2760454"/>
                  </a:lnTo>
                  <a:lnTo>
                    <a:pt x="0" y="2467155"/>
                  </a:lnTo>
                  <a:close/>
                </a:path>
              </a:pathLst>
            </a:custGeom>
            <a:gradFill flip="none" rotWithShape="1">
              <a:gsLst>
                <a:gs pos="42000">
                  <a:schemeClr val="accent1">
                    <a:tint val="66000"/>
                    <a:satMod val="160000"/>
                    <a:alpha val="14000"/>
                  </a:schemeClr>
                </a:gs>
                <a:gs pos="71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2415715" y="2432650"/>
              <a:ext cx="2173539" cy="11221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189782" y="2432650"/>
              <a:ext cx="2225933" cy="246660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2505075" y="1909763"/>
            <a:ext cx="457200" cy="646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676A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Arial" pitchFamily="34" charset="0"/>
              </a:rPr>
              <a:t>F</a:t>
            </a:r>
            <a:endParaRPr lang="ru-RU" sz="3600" b="1" dirty="0">
              <a:solidFill>
                <a:srgbClr val="676A5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Arial" pitchFamily="34" charset="0"/>
            </a:endParaRPr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1077913" y="5499100"/>
            <a:ext cx="8294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∠ </a:t>
            </a:r>
            <a:r>
              <a:rPr lang="en-US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AFD</a:t>
            </a: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линейный угол двугранного ∠ А</a:t>
            </a:r>
            <a:r>
              <a:rPr lang="en-US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CHD</a:t>
            </a:r>
          </a:p>
        </p:txBody>
      </p:sp>
      <p:sp>
        <p:nvSpPr>
          <p:cNvPr id="27" name="Rectangle 68"/>
          <p:cNvSpPr>
            <a:spLocks noChangeArrowheads="1"/>
          </p:cNvSpPr>
          <p:nvPr/>
        </p:nvSpPr>
        <p:spPr bwMode="auto">
          <a:xfrm>
            <a:off x="276225" y="115888"/>
            <a:ext cx="6826250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Угол между плоскостями</a:t>
            </a:r>
          </a:p>
        </p:txBody>
      </p:sp>
    </p:spTree>
    <p:extLst>
      <p:ext uri="{BB962C8B-B14F-4D97-AF65-F5344CB8AC3E}">
        <p14:creationId xmlns:p14="http://schemas.microsoft.com/office/powerpoint/2010/main" val="422292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Полилиния 100"/>
          <p:cNvSpPr>
            <a:spLocks/>
          </p:cNvSpPr>
          <p:nvPr/>
        </p:nvSpPr>
        <p:spPr bwMode="auto">
          <a:xfrm>
            <a:off x="601663" y="2746375"/>
            <a:ext cx="3975100" cy="3346450"/>
          </a:xfrm>
          <a:custGeom>
            <a:avLst/>
            <a:gdLst>
              <a:gd name="T0" fmla="*/ 0 w 3975100"/>
              <a:gd name="T1" fmla="*/ 2451100 h 3346450"/>
              <a:gd name="T2" fmla="*/ 2762250 w 3975100"/>
              <a:gd name="T3" fmla="*/ 0 h 3346450"/>
              <a:gd name="T4" fmla="*/ 3975100 w 3975100"/>
              <a:gd name="T5" fmla="*/ 3346450 h 3346450"/>
              <a:gd name="T6" fmla="*/ 0 w 3975100"/>
              <a:gd name="T7" fmla="*/ 2451100 h 3346450"/>
              <a:gd name="T8" fmla="*/ 0 60000 65536"/>
              <a:gd name="T9" fmla="*/ 0 60000 65536"/>
              <a:gd name="T10" fmla="*/ 0 60000 65536"/>
              <a:gd name="T11" fmla="*/ 0 60000 65536"/>
              <a:gd name="T12" fmla="*/ 0 w 3975100"/>
              <a:gd name="T13" fmla="*/ 0 h 3346450"/>
              <a:gd name="T14" fmla="*/ 3975100 w 3975100"/>
              <a:gd name="T15" fmla="*/ 3346450 h 3346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75100" h="3346450">
                <a:moveTo>
                  <a:pt x="0" y="2451100"/>
                </a:moveTo>
                <a:lnTo>
                  <a:pt x="2762250" y="0"/>
                </a:lnTo>
                <a:lnTo>
                  <a:pt x="3975100" y="3346450"/>
                </a:lnTo>
                <a:lnTo>
                  <a:pt x="0" y="2451100"/>
                </a:lnTo>
                <a:close/>
              </a:path>
            </a:pathLst>
          </a:custGeom>
          <a:solidFill>
            <a:srgbClr val="FFADFF">
              <a:alpha val="72940"/>
            </a:srgbClr>
          </a:solidFill>
          <a:ln>
            <a:noFill/>
          </a:ln>
          <a:ex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40458C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92" name="Полилиния 91"/>
          <p:cNvSpPr>
            <a:spLocks/>
          </p:cNvSpPr>
          <p:nvPr/>
        </p:nvSpPr>
        <p:spPr bwMode="auto">
          <a:xfrm>
            <a:off x="3357563" y="2751138"/>
            <a:ext cx="1219200" cy="3352800"/>
          </a:xfrm>
          <a:custGeom>
            <a:avLst/>
            <a:gdLst>
              <a:gd name="T0" fmla="*/ 0 w 1225550"/>
              <a:gd name="T1" fmla="*/ 0 h 3365500"/>
              <a:gd name="T2" fmla="*/ 1093196 w 1225550"/>
              <a:gd name="T3" fmla="*/ 847266 h 3365500"/>
              <a:gd name="T4" fmla="*/ 1093196 w 1225550"/>
              <a:gd name="T5" fmla="*/ 3096888 h 3365500"/>
              <a:gd name="T6" fmla="*/ 0 w 1225550"/>
              <a:gd name="T7" fmla="*/ 2249629 h 3365500"/>
              <a:gd name="T8" fmla="*/ 0 w 1225550"/>
              <a:gd name="T9" fmla="*/ 0 h 3365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5550"/>
              <a:gd name="T16" fmla="*/ 0 h 3365500"/>
              <a:gd name="T17" fmla="*/ 1225550 w 1225550"/>
              <a:gd name="T18" fmla="*/ 3365500 h 33655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5550" h="3365500">
                <a:moveTo>
                  <a:pt x="0" y="0"/>
                </a:moveTo>
                <a:lnTo>
                  <a:pt x="1225550" y="920750"/>
                </a:lnTo>
                <a:lnTo>
                  <a:pt x="1225550" y="3365500"/>
                </a:lnTo>
                <a:lnTo>
                  <a:pt x="0" y="244475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rgbClr val="0070C0"/>
            </a:solidFill>
            <a:round/>
            <a:headEnd/>
            <a:tailEnd/>
          </a:ln>
          <a:ex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40458C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203200" y="527050"/>
            <a:ext cx="6794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3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правильной треугольной призме </a:t>
            </a:r>
            <a:r>
              <a:rPr lang="en-US" altLang="ru-RU" sz="23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ABCA</a:t>
            </a:r>
            <a:r>
              <a:rPr lang="en-US" altLang="ru-RU" sz="23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3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ru-RU" sz="23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3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ru-RU" sz="23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3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все рёбра которой равны  1, найдите косинус угла между прямыми </a:t>
            </a:r>
            <a:r>
              <a:rPr lang="ru-RU" altLang="ru-RU" sz="23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altLang="ru-RU" sz="23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3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23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ru-RU" altLang="ru-RU" sz="23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3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23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675" y="103188"/>
            <a:ext cx="2268538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№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>
            <a:stCxn id="7187" idx="1"/>
            <a:endCxn id="7188" idx="0"/>
          </p:cNvCxnSpPr>
          <p:nvPr/>
        </p:nvCxnSpPr>
        <p:spPr bwMode="auto">
          <a:xfrm flipH="1">
            <a:off x="601663" y="2752725"/>
            <a:ext cx="2755900" cy="24320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80" name="TextBox 36"/>
          <p:cNvSpPr txBox="1">
            <a:spLocks noChangeArrowheads="1"/>
          </p:cNvSpPr>
          <p:nvPr/>
        </p:nvSpPr>
        <p:spPr bwMode="auto">
          <a:xfrm>
            <a:off x="1900238" y="5103813"/>
            <a:ext cx="368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081" name="TextBox 20"/>
          <p:cNvSpPr txBox="1">
            <a:spLocks noChangeArrowheads="1"/>
          </p:cNvSpPr>
          <p:nvPr/>
        </p:nvSpPr>
        <p:spPr bwMode="auto">
          <a:xfrm>
            <a:off x="238125" y="4778375"/>
            <a:ext cx="393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3082" name="TextBox 21"/>
          <p:cNvSpPr txBox="1">
            <a:spLocks noChangeArrowheads="1"/>
          </p:cNvSpPr>
          <p:nvPr/>
        </p:nvSpPr>
        <p:spPr bwMode="auto">
          <a:xfrm>
            <a:off x="2109788" y="3857625"/>
            <a:ext cx="371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С</a:t>
            </a:r>
          </a:p>
        </p:txBody>
      </p:sp>
      <p:sp>
        <p:nvSpPr>
          <p:cNvPr id="3083" name="TextBox 22"/>
          <p:cNvSpPr txBox="1">
            <a:spLocks noChangeArrowheads="1"/>
          </p:cNvSpPr>
          <p:nvPr/>
        </p:nvSpPr>
        <p:spPr bwMode="auto">
          <a:xfrm>
            <a:off x="3343275" y="4759325"/>
            <a:ext cx="3794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В</a:t>
            </a:r>
          </a:p>
        </p:txBody>
      </p:sp>
      <p:sp>
        <p:nvSpPr>
          <p:cNvPr id="30" name="TextBox 38"/>
          <p:cNvSpPr txBox="1">
            <a:spLocks noChangeArrowheads="1"/>
          </p:cNvSpPr>
          <p:nvPr/>
        </p:nvSpPr>
        <p:spPr bwMode="auto">
          <a:xfrm>
            <a:off x="4559300" y="5767388"/>
            <a:ext cx="406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i="1">
                <a:solidFill>
                  <a:srgbClr val="000000"/>
                </a:solidFill>
              </a:rPr>
              <a:t>D</a:t>
            </a:r>
            <a:endParaRPr lang="ru-RU" altLang="ru-RU" sz="2800" i="1">
              <a:solidFill>
                <a:srgbClr val="000000"/>
              </a:solidFill>
            </a:endParaRPr>
          </a:p>
        </p:txBody>
      </p:sp>
      <p:cxnSp>
        <p:nvCxnSpPr>
          <p:cNvPr id="3085" name="Прямая соединительная линия 53"/>
          <p:cNvCxnSpPr>
            <a:cxnSpLocks noChangeShapeType="1"/>
            <a:stCxn id="7187" idx="2"/>
            <a:endCxn id="7188" idx="1"/>
          </p:cNvCxnSpPr>
          <p:nvPr/>
        </p:nvCxnSpPr>
        <p:spPr bwMode="auto">
          <a:xfrm flipH="1">
            <a:off x="2132013" y="1831975"/>
            <a:ext cx="6350" cy="2438400"/>
          </a:xfrm>
          <a:prstGeom prst="line">
            <a:avLst/>
          </a:prstGeom>
          <a:noFill/>
          <a:ln w="19050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6" name="Прямая соединительная линия 54"/>
          <p:cNvCxnSpPr>
            <a:cxnSpLocks noChangeShapeType="1"/>
            <a:stCxn id="7187" idx="1"/>
            <a:endCxn id="7188" idx="2"/>
          </p:cNvCxnSpPr>
          <p:nvPr/>
        </p:nvCxnSpPr>
        <p:spPr bwMode="auto">
          <a:xfrm flipH="1">
            <a:off x="3351213" y="2752725"/>
            <a:ext cx="6350" cy="243205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7" name="TextBox 20"/>
          <p:cNvSpPr txBox="1">
            <a:spLocks noChangeArrowheads="1"/>
          </p:cNvSpPr>
          <p:nvPr/>
        </p:nvSpPr>
        <p:spPr bwMode="auto">
          <a:xfrm>
            <a:off x="174625" y="2235200"/>
            <a:ext cx="5143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А</a:t>
            </a:r>
            <a:r>
              <a:rPr lang="en-US" altLang="ru-RU" sz="2800" i="1" baseline="-25000">
                <a:solidFill>
                  <a:srgbClr val="000000"/>
                </a:solidFill>
              </a:rPr>
              <a:t>1</a:t>
            </a:r>
            <a:endParaRPr lang="ru-RU" altLang="ru-RU" sz="2800" i="1">
              <a:solidFill>
                <a:srgbClr val="000000"/>
              </a:solidFill>
            </a:endParaRPr>
          </a:p>
        </p:txBody>
      </p:sp>
      <p:sp>
        <p:nvSpPr>
          <p:cNvPr id="3088" name="TextBox 21"/>
          <p:cNvSpPr txBox="1">
            <a:spLocks noChangeArrowheads="1"/>
          </p:cNvSpPr>
          <p:nvPr/>
        </p:nvSpPr>
        <p:spPr bwMode="auto">
          <a:xfrm>
            <a:off x="1922463" y="1346200"/>
            <a:ext cx="495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С</a:t>
            </a:r>
            <a:r>
              <a:rPr lang="en-US" altLang="ru-RU" sz="2800" i="1" baseline="-25000">
                <a:solidFill>
                  <a:srgbClr val="000000"/>
                </a:solidFill>
              </a:rPr>
              <a:t>1</a:t>
            </a:r>
            <a:endParaRPr lang="ru-RU" altLang="ru-RU" sz="2800" i="1">
              <a:solidFill>
                <a:srgbClr val="000000"/>
              </a:solidFill>
            </a:endParaRPr>
          </a:p>
        </p:txBody>
      </p:sp>
      <p:sp>
        <p:nvSpPr>
          <p:cNvPr id="3089" name="TextBox 22"/>
          <p:cNvSpPr txBox="1">
            <a:spLocks noChangeArrowheads="1"/>
          </p:cNvSpPr>
          <p:nvPr/>
        </p:nvSpPr>
        <p:spPr bwMode="auto">
          <a:xfrm>
            <a:off x="3278188" y="2263775"/>
            <a:ext cx="501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В</a:t>
            </a:r>
            <a:r>
              <a:rPr lang="en-US" altLang="ru-RU" sz="2800" i="1" baseline="-25000">
                <a:solidFill>
                  <a:srgbClr val="000000"/>
                </a:solidFill>
              </a:rPr>
              <a:t>1</a:t>
            </a:r>
            <a:endParaRPr lang="ru-RU" altLang="ru-RU" sz="2800" i="1">
              <a:solidFill>
                <a:srgbClr val="000000"/>
              </a:solidFill>
            </a:endParaRPr>
          </a:p>
        </p:txBody>
      </p:sp>
      <p:cxnSp>
        <p:nvCxnSpPr>
          <p:cNvPr id="3090" name="Прямая соединительная линия 61"/>
          <p:cNvCxnSpPr>
            <a:cxnSpLocks noChangeShapeType="1"/>
            <a:stCxn id="7188" idx="0"/>
            <a:endCxn id="7188" idx="2"/>
          </p:cNvCxnSpPr>
          <p:nvPr/>
        </p:nvCxnSpPr>
        <p:spPr bwMode="auto">
          <a:xfrm>
            <a:off x="601663" y="5184775"/>
            <a:ext cx="2749550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1" name="Прямая соединительная линия 54"/>
          <p:cNvCxnSpPr>
            <a:cxnSpLocks noChangeShapeType="1"/>
            <a:stCxn id="7187" idx="0"/>
            <a:endCxn id="7188" idx="0"/>
          </p:cNvCxnSpPr>
          <p:nvPr/>
        </p:nvCxnSpPr>
        <p:spPr bwMode="auto">
          <a:xfrm flipH="1">
            <a:off x="601663" y="2752725"/>
            <a:ext cx="6350" cy="243205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7" name="Полилиния 63"/>
          <p:cNvSpPr>
            <a:spLocks/>
          </p:cNvSpPr>
          <p:nvPr/>
        </p:nvSpPr>
        <p:spPr bwMode="auto">
          <a:xfrm rot="10800000" flipH="1">
            <a:off x="608013" y="1831975"/>
            <a:ext cx="2749550" cy="920750"/>
          </a:xfrm>
          <a:custGeom>
            <a:avLst/>
            <a:gdLst>
              <a:gd name="T0" fmla="*/ 0 w 2749550"/>
              <a:gd name="T1" fmla="*/ 0 h 920750"/>
              <a:gd name="T2" fmla="*/ 2749550 w 2749550"/>
              <a:gd name="T3" fmla="*/ 0 h 920750"/>
              <a:gd name="T4" fmla="*/ 1530350 w 2749550"/>
              <a:gd name="T5" fmla="*/ 920750 h 920750"/>
              <a:gd name="T6" fmla="*/ 0 w 2749550"/>
              <a:gd name="T7" fmla="*/ 0 h 920750"/>
              <a:gd name="T8" fmla="*/ 0 60000 65536"/>
              <a:gd name="T9" fmla="*/ 0 60000 65536"/>
              <a:gd name="T10" fmla="*/ 0 60000 65536"/>
              <a:gd name="T11" fmla="*/ 0 60000 65536"/>
              <a:gd name="T12" fmla="*/ 0 w 2749550"/>
              <a:gd name="T13" fmla="*/ 0 h 920750"/>
              <a:gd name="T14" fmla="*/ 2749550 w 2749550"/>
              <a:gd name="T15" fmla="*/ 920750 h 9207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49550" h="920750">
                <a:moveTo>
                  <a:pt x="0" y="0"/>
                </a:moveTo>
                <a:lnTo>
                  <a:pt x="2749550" y="0"/>
                </a:lnTo>
                <a:lnTo>
                  <a:pt x="1530350" y="920750"/>
                </a:lnTo>
                <a:lnTo>
                  <a:pt x="0" y="0"/>
                </a:lnTo>
                <a:close/>
              </a:path>
            </a:pathLst>
          </a:custGeom>
          <a:noFill/>
          <a:ln w="19050" algn="ctr">
            <a:solidFill>
              <a:srgbClr val="000000"/>
            </a:solidFill>
            <a:round/>
            <a:headEnd/>
            <a:tailEnd/>
          </a:ln>
          <a:ex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40458C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7188" name="Полилиния 64"/>
          <p:cNvSpPr>
            <a:spLocks/>
          </p:cNvSpPr>
          <p:nvPr/>
        </p:nvSpPr>
        <p:spPr bwMode="auto">
          <a:xfrm flipV="1">
            <a:off x="601663" y="4270375"/>
            <a:ext cx="2749550" cy="914400"/>
          </a:xfrm>
          <a:custGeom>
            <a:avLst/>
            <a:gdLst>
              <a:gd name="T0" fmla="*/ 0 w 2749550"/>
              <a:gd name="T1" fmla="*/ 0 h 914400"/>
              <a:gd name="T2" fmla="*/ 1530350 w 2749550"/>
              <a:gd name="T3" fmla="*/ 914400 h 914400"/>
              <a:gd name="T4" fmla="*/ 2749550 w 2749550"/>
              <a:gd name="T5" fmla="*/ 0 h 914400"/>
              <a:gd name="T6" fmla="*/ 0 60000 65536"/>
              <a:gd name="T7" fmla="*/ 0 60000 65536"/>
              <a:gd name="T8" fmla="*/ 0 60000 65536"/>
              <a:gd name="T9" fmla="*/ 0 w 2749550"/>
              <a:gd name="T10" fmla="*/ 0 h 914400"/>
              <a:gd name="T11" fmla="*/ 2749550 w 2749550"/>
              <a:gd name="T12" fmla="*/ 914400 h 914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49550" h="914400">
                <a:moveTo>
                  <a:pt x="0" y="0"/>
                </a:moveTo>
                <a:lnTo>
                  <a:pt x="1530350" y="914400"/>
                </a:lnTo>
                <a:lnTo>
                  <a:pt x="2749550" y="0"/>
                </a:lnTo>
              </a:path>
            </a:pathLst>
          </a:custGeom>
          <a:noFill/>
          <a:ln w="19050" algn="ctr">
            <a:solidFill>
              <a:srgbClr val="000000"/>
            </a:solidFill>
            <a:prstDash val="dash"/>
            <a:round/>
            <a:headEnd/>
            <a:tailEnd/>
          </a:ln>
          <a:ex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40458C"/>
              </a:solidFill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68" name="Прямая соединительная линия 67"/>
          <p:cNvCxnSpPr>
            <a:stCxn id="7187" idx="2"/>
            <a:endCxn id="7188" idx="2"/>
          </p:cNvCxnSpPr>
          <p:nvPr/>
        </p:nvCxnSpPr>
        <p:spPr bwMode="auto">
          <a:xfrm>
            <a:off x="2138363" y="1831975"/>
            <a:ext cx="1212850" cy="3352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095" name="TextBox 36"/>
          <p:cNvSpPr txBox="1">
            <a:spLocks noChangeArrowheads="1"/>
          </p:cNvSpPr>
          <p:nvPr/>
        </p:nvSpPr>
        <p:spPr bwMode="auto">
          <a:xfrm>
            <a:off x="234950" y="3552825"/>
            <a:ext cx="366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93" name="Прямая соединительная линия 92"/>
          <p:cNvCxnSpPr>
            <a:stCxn id="92" idx="0"/>
            <a:endCxn id="92" idx="2"/>
          </p:cNvCxnSpPr>
          <p:nvPr/>
        </p:nvCxnSpPr>
        <p:spPr bwMode="auto">
          <a:xfrm>
            <a:off x="3357563" y="2751138"/>
            <a:ext cx="1219200" cy="3352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Прямая соединительная линия 98"/>
          <p:cNvCxnSpPr>
            <a:stCxn id="7188" idx="0"/>
            <a:endCxn id="92" idx="2"/>
          </p:cNvCxnSpPr>
          <p:nvPr/>
        </p:nvCxnSpPr>
        <p:spPr bwMode="auto">
          <a:xfrm>
            <a:off x="601663" y="5184775"/>
            <a:ext cx="3975100" cy="919163"/>
          </a:xfrm>
          <a:prstGeom prst="line">
            <a:avLst/>
          </a:prstGeom>
          <a:noFill/>
          <a:ln w="9525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</p:cxnSp>
      <p:sp>
        <p:nvSpPr>
          <p:cNvPr id="102" name="Дуга 101"/>
          <p:cNvSpPr/>
          <p:nvPr/>
        </p:nvSpPr>
        <p:spPr bwMode="auto">
          <a:xfrm>
            <a:off x="2881313" y="2270125"/>
            <a:ext cx="984250" cy="971550"/>
          </a:xfrm>
          <a:prstGeom prst="arc">
            <a:avLst>
              <a:gd name="adj1" fmla="val 4309833"/>
              <a:gd name="adj2" fmla="val 8324454"/>
            </a:avLst>
          </a:prstGeom>
          <a:noFill/>
          <a:ln w="50800" cap="flat" cmpd="dbl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40458C"/>
              </a:solidFill>
              <a:latin typeface="Tahoma" pitchFamily="34" charset="0"/>
              <a:cs typeface="Arial" pitchFamily="34" charset="0"/>
            </a:endParaRPr>
          </a:p>
        </p:txBody>
      </p:sp>
      <p:graphicFrame>
        <p:nvGraphicFramePr>
          <p:cNvPr id="11292" name="Объект 1"/>
          <p:cNvGraphicFramePr>
            <a:graphicFrameLocks noChangeAspect="1"/>
          </p:cNvGraphicFramePr>
          <p:nvPr/>
        </p:nvGraphicFramePr>
        <p:xfrm>
          <a:off x="598488" y="6002338"/>
          <a:ext cx="3963987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Уравнение" r:id="rId4" imgW="2540000" imgH="457200" progId="Equation.3">
                  <p:embed/>
                </p:oleObj>
              </mc:Choice>
              <mc:Fallback>
                <p:oleObj name="Уравнение" r:id="rId4" imgW="2540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8" y="6002338"/>
                        <a:ext cx="3963987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93267" y="3587223"/>
            <a:ext cx="3829253" cy="497637"/>
          </a:xfrm>
          <a:prstGeom prst="rect">
            <a:avLst/>
          </a:prstGeom>
          <a:blipFill>
            <a:blip r:embed="rId6"/>
            <a:stretch>
              <a:fillRect l="-2385" t="-3659" b="-25610"/>
            </a:stretch>
          </a:blip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noFill/>
                <a:cs typeface="Arial" pitchFamily="34" charset="0"/>
              </a:rPr>
              <a:t> </a:t>
            </a: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4237038" y="4244975"/>
            <a:ext cx="3727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из ∆ABD по теореме косинусов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721100" y="2062163"/>
            <a:ext cx="45735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ru-RU" alt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Продлим плоскость ВСС</a:t>
            </a:r>
            <a:r>
              <a:rPr lang="ru-RU" altLang="ru-RU" sz="24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тогда ∠(AB</a:t>
            </a:r>
            <a:r>
              <a:rPr lang="ru-RU" altLang="ru-RU" sz="24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ВС</a:t>
            </a:r>
            <a:r>
              <a:rPr lang="ru-RU" altLang="ru-RU" sz="24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∠(AB</a:t>
            </a:r>
            <a:r>
              <a:rPr lang="ru-RU" altLang="ru-RU" sz="24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DВ</a:t>
            </a:r>
            <a:r>
              <a:rPr lang="ru-RU" altLang="ru-RU" sz="24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= ∠ AВ</a:t>
            </a:r>
            <a:r>
              <a:rPr lang="ru-RU" altLang="ru-RU" sz="24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D,</a:t>
            </a:r>
            <a:endParaRPr lang="ru-RU" altLang="ru-RU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т. к. C</a:t>
            </a:r>
            <a:r>
              <a:rPr lang="ru-RU" altLang="ru-RU" sz="24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|| B</a:t>
            </a:r>
            <a:r>
              <a:rPr lang="ru-RU" altLang="ru-RU" sz="24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endParaRPr lang="ru-RU" altLang="ru-RU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2" name="Прямоугольник 1"/>
          <p:cNvSpPr>
            <a:spLocks noChangeArrowheads="1"/>
          </p:cNvSpPr>
          <p:nvPr/>
        </p:nvSpPr>
        <p:spPr bwMode="auto">
          <a:xfrm>
            <a:off x="3865563" y="1138238"/>
            <a:ext cx="1930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2400" i="1" u="sng">
              <a:solidFill>
                <a:srgbClr val="40458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Решение: </a:t>
            </a:r>
          </a:p>
        </p:txBody>
      </p:sp>
    </p:spTree>
    <p:extLst>
      <p:ext uri="{BB962C8B-B14F-4D97-AF65-F5344CB8AC3E}">
        <p14:creationId xmlns:p14="http://schemas.microsoft.com/office/powerpoint/2010/main" val="413606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Полилиния 100"/>
          <p:cNvSpPr>
            <a:spLocks/>
          </p:cNvSpPr>
          <p:nvPr/>
        </p:nvSpPr>
        <p:spPr bwMode="auto">
          <a:xfrm>
            <a:off x="601663" y="2746375"/>
            <a:ext cx="3975100" cy="3346450"/>
          </a:xfrm>
          <a:custGeom>
            <a:avLst/>
            <a:gdLst>
              <a:gd name="T0" fmla="*/ 0 w 3975100"/>
              <a:gd name="T1" fmla="*/ 2451100 h 3346450"/>
              <a:gd name="T2" fmla="*/ 2762250 w 3975100"/>
              <a:gd name="T3" fmla="*/ 0 h 3346450"/>
              <a:gd name="T4" fmla="*/ 3975100 w 3975100"/>
              <a:gd name="T5" fmla="*/ 3346450 h 3346450"/>
              <a:gd name="T6" fmla="*/ 0 w 3975100"/>
              <a:gd name="T7" fmla="*/ 2451100 h 3346450"/>
              <a:gd name="T8" fmla="*/ 0 60000 65536"/>
              <a:gd name="T9" fmla="*/ 0 60000 65536"/>
              <a:gd name="T10" fmla="*/ 0 60000 65536"/>
              <a:gd name="T11" fmla="*/ 0 60000 65536"/>
              <a:gd name="T12" fmla="*/ 0 w 3975100"/>
              <a:gd name="T13" fmla="*/ 0 h 3346450"/>
              <a:gd name="T14" fmla="*/ 3975100 w 3975100"/>
              <a:gd name="T15" fmla="*/ 3346450 h 3346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75100" h="3346450">
                <a:moveTo>
                  <a:pt x="0" y="2451100"/>
                </a:moveTo>
                <a:lnTo>
                  <a:pt x="2762250" y="0"/>
                </a:lnTo>
                <a:lnTo>
                  <a:pt x="3975100" y="3346450"/>
                </a:lnTo>
                <a:lnTo>
                  <a:pt x="0" y="2451100"/>
                </a:lnTo>
                <a:close/>
              </a:path>
            </a:pathLst>
          </a:custGeom>
          <a:solidFill>
            <a:srgbClr val="FFADFF">
              <a:alpha val="72940"/>
            </a:srgbClr>
          </a:solidFill>
          <a:ln>
            <a:noFill/>
          </a:ln>
          <a:ex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40458C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92" name="Полилиния 91"/>
          <p:cNvSpPr>
            <a:spLocks/>
          </p:cNvSpPr>
          <p:nvPr/>
        </p:nvSpPr>
        <p:spPr bwMode="auto">
          <a:xfrm>
            <a:off x="3357563" y="2751138"/>
            <a:ext cx="1219200" cy="3352800"/>
          </a:xfrm>
          <a:custGeom>
            <a:avLst/>
            <a:gdLst>
              <a:gd name="T0" fmla="*/ 0 w 1225550"/>
              <a:gd name="T1" fmla="*/ 0 h 3365500"/>
              <a:gd name="T2" fmla="*/ 1093196 w 1225550"/>
              <a:gd name="T3" fmla="*/ 847266 h 3365500"/>
              <a:gd name="T4" fmla="*/ 1093196 w 1225550"/>
              <a:gd name="T5" fmla="*/ 3096888 h 3365500"/>
              <a:gd name="T6" fmla="*/ 0 w 1225550"/>
              <a:gd name="T7" fmla="*/ 2249629 h 3365500"/>
              <a:gd name="T8" fmla="*/ 0 w 1225550"/>
              <a:gd name="T9" fmla="*/ 0 h 3365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5550"/>
              <a:gd name="T16" fmla="*/ 0 h 3365500"/>
              <a:gd name="T17" fmla="*/ 1225550 w 1225550"/>
              <a:gd name="T18" fmla="*/ 3365500 h 33655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5550" h="3365500">
                <a:moveTo>
                  <a:pt x="0" y="0"/>
                </a:moveTo>
                <a:lnTo>
                  <a:pt x="1225550" y="920750"/>
                </a:lnTo>
                <a:lnTo>
                  <a:pt x="1225550" y="3365500"/>
                </a:lnTo>
                <a:lnTo>
                  <a:pt x="0" y="244475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rgbClr val="0070C0"/>
            </a:solidFill>
            <a:round/>
            <a:headEnd/>
            <a:tailEnd/>
          </a:ln>
          <a:ex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40458C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273050" y="487363"/>
            <a:ext cx="701516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3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правильной треугольной призме </a:t>
            </a:r>
            <a:r>
              <a:rPr lang="en-US" altLang="ru-RU" sz="23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ABCA</a:t>
            </a:r>
            <a:r>
              <a:rPr lang="en-US" altLang="ru-RU" sz="23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3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ru-RU" sz="23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3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ru-RU" sz="23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3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все рёбра которой равны 1, найдите косинус угла между прямыми </a:t>
            </a:r>
            <a:r>
              <a:rPr lang="ru-RU" altLang="ru-RU" sz="23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altLang="ru-RU" sz="23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3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23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ru-RU" altLang="ru-RU" sz="23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3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23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800" y="114300"/>
            <a:ext cx="5054600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№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 (продолжение)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>
            <a:stCxn id="7187" idx="1"/>
            <a:endCxn id="7188" idx="0"/>
          </p:cNvCxnSpPr>
          <p:nvPr/>
        </p:nvCxnSpPr>
        <p:spPr bwMode="auto">
          <a:xfrm flipH="1">
            <a:off x="601663" y="2752725"/>
            <a:ext cx="2755900" cy="24320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15" name="TextBox 36"/>
          <p:cNvSpPr txBox="1">
            <a:spLocks noChangeArrowheads="1"/>
          </p:cNvSpPr>
          <p:nvPr/>
        </p:nvSpPr>
        <p:spPr bwMode="auto">
          <a:xfrm>
            <a:off x="1900238" y="5103813"/>
            <a:ext cx="368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16" name="TextBox 20"/>
          <p:cNvSpPr txBox="1">
            <a:spLocks noChangeArrowheads="1"/>
          </p:cNvSpPr>
          <p:nvPr/>
        </p:nvSpPr>
        <p:spPr bwMode="auto">
          <a:xfrm>
            <a:off x="238125" y="4778375"/>
            <a:ext cx="393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17417" name="TextBox 21"/>
          <p:cNvSpPr txBox="1">
            <a:spLocks noChangeArrowheads="1"/>
          </p:cNvSpPr>
          <p:nvPr/>
        </p:nvSpPr>
        <p:spPr bwMode="auto">
          <a:xfrm>
            <a:off x="2109788" y="3857625"/>
            <a:ext cx="371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С</a:t>
            </a:r>
          </a:p>
        </p:txBody>
      </p:sp>
      <p:sp>
        <p:nvSpPr>
          <p:cNvPr id="17418" name="TextBox 22"/>
          <p:cNvSpPr txBox="1">
            <a:spLocks noChangeArrowheads="1"/>
          </p:cNvSpPr>
          <p:nvPr/>
        </p:nvSpPr>
        <p:spPr bwMode="auto">
          <a:xfrm>
            <a:off x="3343275" y="4759325"/>
            <a:ext cx="3794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В</a:t>
            </a:r>
          </a:p>
        </p:txBody>
      </p:sp>
      <p:sp>
        <p:nvSpPr>
          <p:cNvPr id="17419" name="TextBox 38"/>
          <p:cNvSpPr txBox="1">
            <a:spLocks noChangeArrowheads="1"/>
          </p:cNvSpPr>
          <p:nvPr/>
        </p:nvSpPr>
        <p:spPr bwMode="auto">
          <a:xfrm>
            <a:off x="4559300" y="5767388"/>
            <a:ext cx="406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i="1">
                <a:solidFill>
                  <a:srgbClr val="000000"/>
                </a:solidFill>
              </a:rPr>
              <a:t>D</a:t>
            </a:r>
            <a:endParaRPr lang="ru-RU" altLang="ru-RU" sz="2800" i="1">
              <a:solidFill>
                <a:srgbClr val="000000"/>
              </a:solidFill>
            </a:endParaRPr>
          </a:p>
        </p:txBody>
      </p:sp>
      <p:cxnSp>
        <p:nvCxnSpPr>
          <p:cNvPr id="17420" name="Прямая соединительная линия 53"/>
          <p:cNvCxnSpPr>
            <a:cxnSpLocks noChangeShapeType="1"/>
            <a:stCxn id="7187" idx="2"/>
            <a:endCxn id="7188" idx="1"/>
          </p:cNvCxnSpPr>
          <p:nvPr/>
        </p:nvCxnSpPr>
        <p:spPr bwMode="auto">
          <a:xfrm flipH="1">
            <a:off x="2132013" y="1831975"/>
            <a:ext cx="6350" cy="2438400"/>
          </a:xfrm>
          <a:prstGeom prst="line">
            <a:avLst/>
          </a:prstGeom>
          <a:noFill/>
          <a:ln w="19050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1" name="Прямая соединительная линия 54"/>
          <p:cNvCxnSpPr>
            <a:cxnSpLocks noChangeShapeType="1"/>
            <a:stCxn id="7187" idx="1"/>
            <a:endCxn id="7188" idx="2"/>
          </p:cNvCxnSpPr>
          <p:nvPr/>
        </p:nvCxnSpPr>
        <p:spPr bwMode="auto">
          <a:xfrm flipH="1">
            <a:off x="3351213" y="2752725"/>
            <a:ext cx="6350" cy="243205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2" name="TextBox 20"/>
          <p:cNvSpPr txBox="1">
            <a:spLocks noChangeArrowheads="1"/>
          </p:cNvSpPr>
          <p:nvPr/>
        </p:nvSpPr>
        <p:spPr bwMode="auto">
          <a:xfrm>
            <a:off x="174625" y="2235200"/>
            <a:ext cx="5143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А</a:t>
            </a:r>
            <a:r>
              <a:rPr lang="en-US" altLang="ru-RU" sz="2800" i="1" baseline="-25000">
                <a:solidFill>
                  <a:srgbClr val="000000"/>
                </a:solidFill>
              </a:rPr>
              <a:t>1</a:t>
            </a:r>
            <a:endParaRPr lang="ru-RU" altLang="ru-RU" sz="2800" i="1">
              <a:solidFill>
                <a:srgbClr val="000000"/>
              </a:solidFill>
            </a:endParaRPr>
          </a:p>
        </p:txBody>
      </p:sp>
      <p:sp>
        <p:nvSpPr>
          <p:cNvPr id="17423" name="TextBox 21"/>
          <p:cNvSpPr txBox="1">
            <a:spLocks noChangeArrowheads="1"/>
          </p:cNvSpPr>
          <p:nvPr/>
        </p:nvSpPr>
        <p:spPr bwMode="auto">
          <a:xfrm>
            <a:off x="1922463" y="1346200"/>
            <a:ext cx="495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С</a:t>
            </a:r>
            <a:r>
              <a:rPr lang="en-US" altLang="ru-RU" sz="2800" i="1" baseline="-25000">
                <a:solidFill>
                  <a:srgbClr val="000000"/>
                </a:solidFill>
              </a:rPr>
              <a:t>1</a:t>
            </a:r>
            <a:endParaRPr lang="ru-RU" altLang="ru-RU" sz="2800" i="1">
              <a:solidFill>
                <a:srgbClr val="000000"/>
              </a:solidFill>
            </a:endParaRPr>
          </a:p>
        </p:txBody>
      </p:sp>
      <p:sp>
        <p:nvSpPr>
          <p:cNvPr id="17424" name="TextBox 22"/>
          <p:cNvSpPr txBox="1">
            <a:spLocks noChangeArrowheads="1"/>
          </p:cNvSpPr>
          <p:nvPr/>
        </p:nvSpPr>
        <p:spPr bwMode="auto">
          <a:xfrm>
            <a:off x="3278188" y="2263775"/>
            <a:ext cx="501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В</a:t>
            </a:r>
            <a:r>
              <a:rPr lang="en-US" altLang="ru-RU" sz="2800" i="1" baseline="-25000">
                <a:solidFill>
                  <a:srgbClr val="000000"/>
                </a:solidFill>
              </a:rPr>
              <a:t>1</a:t>
            </a:r>
            <a:endParaRPr lang="ru-RU" altLang="ru-RU" sz="2800" i="1">
              <a:solidFill>
                <a:srgbClr val="000000"/>
              </a:solidFill>
            </a:endParaRPr>
          </a:p>
        </p:txBody>
      </p:sp>
      <p:cxnSp>
        <p:nvCxnSpPr>
          <p:cNvPr id="17425" name="Прямая соединительная линия 61"/>
          <p:cNvCxnSpPr>
            <a:cxnSpLocks noChangeShapeType="1"/>
            <a:stCxn id="7188" idx="0"/>
            <a:endCxn id="7188" idx="2"/>
          </p:cNvCxnSpPr>
          <p:nvPr/>
        </p:nvCxnSpPr>
        <p:spPr bwMode="auto">
          <a:xfrm>
            <a:off x="601663" y="5184775"/>
            <a:ext cx="2749550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6" name="Прямая соединительная линия 54"/>
          <p:cNvCxnSpPr>
            <a:cxnSpLocks noChangeShapeType="1"/>
            <a:stCxn id="7187" idx="0"/>
            <a:endCxn id="7188" idx="0"/>
          </p:cNvCxnSpPr>
          <p:nvPr/>
        </p:nvCxnSpPr>
        <p:spPr bwMode="auto">
          <a:xfrm flipH="1">
            <a:off x="601663" y="2752725"/>
            <a:ext cx="6350" cy="243205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7" name="Полилиния 63"/>
          <p:cNvSpPr>
            <a:spLocks/>
          </p:cNvSpPr>
          <p:nvPr/>
        </p:nvSpPr>
        <p:spPr bwMode="auto">
          <a:xfrm rot="10800000" flipH="1">
            <a:off x="608013" y="1831975"/>
            <a:ext cx="2749550" cy="920750"/>
          </a:xfrm>
          <a:custGeom>
            <a:avLst/>
            <a:gdLst>
              <a:gd name="T0" fmla="*/ 0 w 2749550"/>
              <a:gd name="T1" fmla="*/ 0 h 920750"/>
              <a:gd name="T2" fmla="*/ 2749550 w 2749550"/>
              <a:gd name="T3" fmla="*/ 0 h 920750"/>
              <a:gd name="T4" fmla="*/ 1530350 w 2749550"/>
              <a:gd name="T5" fmla="*/ 920750 h 920750"/>
              <a:gd name="T6" fmla="*/ 0 w 2749550"/>
              <a:gd name="T7" fmla="*/ 0 h 920750"/>
              <a:gd name="T8" fmla="*/ 0 60000 65536"/>
              <a:gd name="T9" fmla="*/ 0 60000 65536"/>
              <a:gd name="T10" fmla="*/ 0 60000 65536"/>
              <a:gd name="T11" fmla="*/ 0 60000 65536"/>
              <a:gd name="T12" fmla="*/ 0 w 2749550"/>
              <a:gd name="T13" fmla="*/ 0 h 920750"/>
              <a:gd name="T14" fmla="*/ 2749550 w 2749550"/>
              <a:gd name="T15" fmla="*/ 920750 h 9207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49550" h="920750">
                <a:moveTo>
                  <a:pt x="0" y="0"/>
                </a:moveTo>
                <a:lnTo>
                  <a:pt x="2749550" y="0"/>
                </a:lnTo>
                <a:lnTo>
                  <a:pt x="1530350" y="920750"/>
                </a:lnTo>
                <a:lnTo>
                  <a:pt x="0" y="0"/>
                </a:lnTo>
                <a:close/>
              </a:path>
            </a:pathLst>
          </a:custGeom>
          <a:noFill/>
          <a:ln w="19050" algn="ctr">
            <a:solidFill>
              <a:srgbClr val="000000"/>
            </a:solidFill>
            <a:round/>
            <a:headEnd/>
            <a:tailEnd/>
          </a:ln>
          <a:ex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40458C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7188" name="Полилиния 64"/>
          <p:cNvSpPr>
            <a:spLocks/>
          </p:cNvSpPr>
          <p:nvPr/>
        </p:nvSpPr>
        <p:spPr bwMode="auto">
          <a:xfrm flipV="1">
            <a:off x="601663" y="4270375"/>
            <a:ext cx="2749550" cy="914400"/>
          </a:xfrm>
          <a:custGeom>
            <a:avLst/>
            <a:gdLst>
              <a:gd name="T0" fmla="*/ 0 w 2749550"/>
              <a:gd name="T1" fmla="*/ 0 h 914400"/>
              <a:gd name="T2" fmla="*/ 1530350 w 2749550"/>
              <a:gd name="T3" fmla="*/ 914400 h 914400"/>
              <a:gd name="T4" fmla="*/ 2749550 w 2749550"/>
              <a:gd name="T5" fmla="*/ 0 h 914400"/>
              <a:gd name="T6" fmla="*/ 0 60000 65536"/>
              <a:gd name="T7" fmla="*/ 0 60000 65536"/>
              <a:gd name="T8" fmla="*/ 0 60000 65536"/>
              <a:gd name="T9" fmla="*/ 0 w 2749550"/>
              <a:gd name="T10" fmla="*/ 0 h 914400"/>
              <a:gd name="T11" fmla="*/ 2749550 w 2749550"/>
              <a:gd name="T12" fmla="*/ 914400 h 914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49550" h="914400">
                <a:moveTo>
                  <a:pt x="0" y="0"/>
                </a:moveTo>
                <a:lnTo>
                  <a:pt x="1530350" y="914400"/>
                </a:lnTo>
                <a:lnTo>
                  <a:pt x="2749550" y="0"/>
                </a:lnTo>
              </a:path>
            </a:pathLst>
          </a:custGeom>
          <a:noFill/>
          <a:ln w="19050" algn="ctr">
            <a:solidFill>
              <a:srgbClr val="000000"/>
            </a:solidFill>
            <a:prstDash val="dash"/>
            <a:round/>
            <a:headEnd/>
            <a:tailEnd/>
          </a:ln>
          <a:ex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40458C"/>
              </a:solidFill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68" name="Прямая соединительная линия 67"/>
          <p:cNvCxnSpPr>
            <a:stCxn id="7187" idx="2"/>
            <a:endCxn id="7188" idx="2"/>
          </p:cNvCxnSpPr>
          <p:nvPr/>
        </p:nvCxnSpPr>
        <p:spPr bwMode="auto">
          <a:xfrm>
            <a:off x="2138363" y="1831975"/>
            <a:ext cx="1212850" cy="3352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430" name="TextBox 36"/>
          <p:cNvSpPr txBox="1">
            <a:spLocks noChangeArrowheads="1"/>
          </p:cNvSpPr>
          <p:nvPr/>
        </p:nvSpPr>
        <p:spPr bwMode="auto">
          <a:xfrm>
            <a:off x="234950" y="3552825"/>
            <a:ext cx="366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93" name="Прямая соединительная линия 92"/>
          <p:cNvCxnSpPr>
            <a:stCxn id="92" idx="0"/>
            <a:endCxn id="92" idx="2"/>
          </p:cNvCxnSpPr>
          <p:nvPr/>
        </p:nvCxnSpPr>
        <p:spPr bwMode="auto">
          <a:xfrm>
            <a:off x="3357563" y="2751138"/>
            <a:ext cx="1219200" cy="3352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Прямая соединительная линия 98"/>
          <p:cNvCxnSpPr>
            <a:stCxn id="7188" idx="0"/>
            <a:endCxn id="92" idx="2"/>
          </p:cNvCxnSpPr>
          <p:nvPr/>
        </p:nvCxnSpPr>
        <p:spPr bwMode="auto">
          <a:xfrm>
            <a:off x="601663" y="5184775"/>
            <a:ext cx="3975100" cy="919163"/>
          </a:xfrm>
          <a:prstGeom prst="line">
            <a:avLst/>
          </a:prstGeom>
          <a:noFill/>
          <a:ln w="9525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</p:cxnSp>
      <p:sp>
        <p:nvSpPr>
          <p:cNvPr id="102" name="Дуга 101"/>
          <p:cNvSpPr/>
          <p:nvPr/>
        </p:nvSpPr>
        <p:spPr bwMode="auto">
          <a:xfrm>
            <a:off x="2881313" y="2270125"/>
            <a:ext cx="984250" cy="971550"/>
          </a:xfrm>
          <a:prstGeom prst="arc">
            <a:avLst>
              <a:gd name="adj1" fmla="val 4309833"/>
              <a:gd name="adj2" fmla="val 8324454"/>
            </a:avLst>
          </a:prstGeom>
          <a:noFill/>
          <a:ln w="50800" cap="flat" cmpd="dbl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40458C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7434" name="Прямоугольник 1"/>
          <p:cNvSpPr>
            <a:spLocks noChangeArrowheads="1"/>
          </p:cNvSpPr>
          <p:nvPr/>
        </p:nvSpPr>
        <p:spPr bwMode="auto">
          <a:xfrm>
            <a:off x="3865563" y="1138238"/>
            <a:ext cx="5502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2400" i="1" u="sng">
              <a:solidFill>
                <a:srgbClr val="40458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Решение: </a:t>
            </a:r>
          </a:p>
        </p:txBody>
      </p:sp>
      <p:grpSp>
        <p:nvGrpSpPr>
          <p:cNvPr id="2" name="Группа 115"/>
          <p:cNvGrpSpPr>
            <a:grpSpLocks/>
          </p:cNvGrpSpPr>
          <p:nvPr/>
        </p:nvGrpSpPr>
        <p:grpSpPr bwMode="auto">
          <a:xfrm>
            <a:off x="3544888" y="2393950"/>
            <a:ext cx="4546600" cy="963613"/>
            <a:chOff x="4870088" y="5079383"/>
            <a:chExt cx="4549045" cy="963133"/>
          </a:xfrm>
        </p:grpSpPr>
        <p:sp>
          <p:nvSpPr>
            <p:cNvPr id="17444" name="Прямоугольник 106"/>
            <p:cNvSpPr>
              <a:spLocks noChangeArrowheads="1"/>
            </p:cNvSpPr>
            <p:nvPr/>
          </p:nvSpPr>
          <p:spPr bwMode="auto">
            <a:xfrm>
              <a:off x="4870088" y="5342897"/>
              <a:ext cx="2116698" cy="46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2400" b="1" i="1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4) cos</a:t>
              </a:r>
              <a:r>
                <a:rPr lang="ru-RU" altLang="ru-RU" sz="2400" b="1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∠</a:t>
              </a:r>
              <a:r>
                <a:rPr lang="en-US" altLang="ru-RU" sz="2400" b="1" i="1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AB</a:t>
              </a:r>
              <a:r>
                <a:rPr lang="en-US" altLang="ru-RU" sz="2400" b="1" i="1" baseline="-25000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lang="en-US" altLang="ru-RU" sz="2400" b="1" i="1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 =</a:t>
              </a:r>
              <a:endParaRPr lang="ru-RU" altLang="ru-RU" sz="2400" b="1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45" name="Прямоугольник 108"/>
            <p:cNvSpPr>
              <a:spLocks noChangeArrowheads="1"/>
            </p:cNvSpPr>
            <p:nvPr/>
          </p:nvSpPr>
          <p:spPr bwMode="auto">
            <a:xfrm>
              <a:off x="6675428" y="5079383"/>
              <a:ext cx="2743705" cy="46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2400" i="1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</a:t>
              </a:r>
              <a:r>
                <a:rPr lang="en-US" altLang="ru-RU" sz="2400" b="1" i="1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AB</a:t>
              </a:r>
              <a:r>
                <a:rPr lang="en-US" altLang="ru-RU" sz="2400" b="1" i="1" baseline="-25000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lang="en-US" altLang="ru-RU" sz="2400" b="1" i="1" baseline="30000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lang="en-US" altLang="ru-RU" sz="2400" b="1" i="1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+ </a:t>
              </a:r>
              <a:r>
                <a:rPr lang="ru-RU" altLang="ru-RU" sz="2400" b="1" i="1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B</a:t>
              </a:r>
              <a:r>
                <a:rPr lang="ru-RU" altLang="ru-RU" sz="2400" b="1" i="1" baseline="-25000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lang="en-US" altLang="ru-RU" sz="2400" b="1" i="1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</a:t>
              </a:r>
              <a:r>
                <a:rPr lang="en-US" altLang="ru-RU" sz="2400" b="1" i="1" baseline="30000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lang="en-US" altLang="ru-RU" sz="2400" b="1" i="1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– AD</a:t>
              </a:r>
              <a:r>
                <a:rPr lang="en-US" altLang="ru-RU" sz="2400" b="1" i="1" baseline="30000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endParaRPr lang="ru-RU" altLang="ru-RU" sz="24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46" name="Прямоугольник 110"/>
            <p:cNvSpPr>
              <a:spLocks noChangeArrowheads="1"/>
            </p:cNvSpPr>
            <p:nvPr/>
          </p:nvSpPr>
          <p:spPr bwMode="auto">
            <a:xfrm>
              <a:off x="7240689" y="5581012"/>
              <a:ext cx="1536467" cy="46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2400" b="1" i="1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2·AB</a:t>
              </a:r>
              <a:r>
                <a:rPr lang="en-US" altLang="ru-RU" sz="2400" b="1" i="1" baseline="-25000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lang="en-US" altLang="ru-RU" sz="2400" b="1" i="1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·</a:t>
              </a:r>
              <a:r>
                <a:rPr lang="ru-RU" altLang="ru-RU" sz="2400" b="1" i="1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B</a:t>
              </a:r>
              <a:r>
                <a:rPr lang="ru-RU" altLang="ru-RU" sz="2400" b="1" i="1" baseline="-25000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lang="en-US" altLang="ru-RU" sz="2400" b="1" i="1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</a:t>
              </a:r>
              <a:endParaRPr lang="ru-RU" altLang="ru-RU" sz="24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7447" name="Прямая соединительная линия 112"/>
            <p:cNvCxnSpPr>
              <a:cxnSpLocks noChangeShapeType="1"/>
            </p:cNvCxnSpPr>
            <p:nvPr/>
          </p:nvCxnSpPr>
          <p:spPr bwMode="auto">
            <a:xfrm>
              <a:off x="6900941" y="5574191"/>
              <a:ext cx="2093140" cy="6821"/>
            </a:xfrm>
            <a:prstGeom prst="line">
              <a:avLst/>
            </a:prstGeom>
            <a:noFill/>
            <a:ln w="19050" algn="ctr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Группа 129"/>
          <p:cNvGrpSpPr>
            <a:grpSpLocks/>
          </p:cNvGrpSpPr>
          <p:nvPr/>
        </p:nvGrpSpPr>
        <p:grpSpPr bwMode="auto">
          <a:xfrm>
            <a:off x="4071938" y="3584575"/>
            <a:ext cx="3749675" cy="860425"/>
            <a:chOff x="5048366" y="5571075"/>
            <a:chExt cx="3749757" cy="859831"/>
          </a:xfrm>
        </p:grpSpPr>
        <p:grpSp>
          <p:nvGrpSpPr>
            <p:cNvPr id="17438" name="Группа 116"/>
            <p:cNvGrpSpPr>
              <a:grpSpLocks/>
            </p:cNvGrpSpPr>
            <p:nvPr/>
          </p:nvGrpSpPr>
          <p:grpSpPr bwMode="auto">
            <a:xfrm>
              <a:off x="5048366" y="5571075"/>
              <a:ext cx="3749757" cy="859831"/>
              <a:chOff x="4870088" y="5109247"/>
              <a:chExt cx="3749757" cy="859831"/>
            </a:xfrm>
          </p:grpSpPr>
          <p:sp>
            <p:nvSpPr>
              <p:cNvPr id="17440" name="Прямоугольник 117"/>
              <p:cNvSpPr>
                <a:spLocks noChangeArrowheads="1"/>
              </p:cNvSpPr>
              <p:nvPr/>
            </p:nvSpPr>
            <p:spPr bwMode="auto">
              <a:xfrm>
                <a:off x="4870088" y="5344116"/>
                <a:ext cx="3544057" cy="461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2400" b="1" i="1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cos</a:t>
                </a:r>
                <a:r>
                  <a:rPr lang="ru-RU" altLang="ru-RU" sz="2400" b="1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∠</a:t>
                </a:r>
                <a:r>
                  <a:rPr lang="en-US" altLang="ru-RU" sz="2400" b="1" i="1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AB</a:t>
                </a:r>
                <a:r>
                  <a:rPr lang="en-US" altLang="ru-RU" sz="2400" b="1" i="1" baseline="-25000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lang="en-US" altLang="ru-RU" sz="2400" b="1" i="1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D =                    </a:t>
                </a:r>
                <a:r>
                  <a:rPr lang="en-US" altLang="ru-RU" sz="2400" i="1">
                    <a:solidFill>
                      <a:srgbClr val="002060"/>
                    </a:solidFill>
                    <a:ea typeface="Calibri" pitchFamily="34" charset="0"/>
                    <a:cs typeface="Times New Roman" pitchFamily="18" charset="0"/>
                  </a:rPr>
                  <a:t>= </a:t>
                </a:r>
                <a:endParaRPr lang="ru-RU" altLang="ru-RU" sz="2400" i="1">
                  <a:solidFill>
                    <a:srgbClr val="002060"/>
                  </a:solidFill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7441" name="Прямоугольник 118"/>
              <p:cNvSpPr>
                <a:spLocks noChangeArrowheads="1"/>
              </p:cNvSpPr>
              <p:nvPr/>
            </p:nvSpPr>
            <p:spPr bwMode="auto">
              <a:xfrm>
                <a:off x="6484348" y="5109247"/>
                <a:ext cx="2129156" cy="461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ru-RU" sz="2400" b="1" i="1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2 </a:t>
                </a:r>
                <a:r>
                  <a:rPr lang="en-US" altLang="ru-RU" sz="2400" b="1" i="1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+ </a:t>
                </a:r>
                <a:r>
                  <a:rPr lang="de-DE" altLang="ru-RU" sz="2400" b="1" i="1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 </a:t>
                </a:r>
                <a:r>
                  <a:rPr lang="en-US" altLang="ru-RU" sz="2400" b="1" i="1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– 3        1</a:t>
                </a:r>
                <a:endParaRPr lang="ru-RU" altLang="ru-RU" sz="2400" b="1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7442" name="Прямоугольник 119"/>
              <p:cNvSpPr>
                <a:spLocks noChangeArrowheads="1"/>
              </p:cNvSpPr>
              <p:nvPr/>
            </p:nvSpPr>
            <p:spPr bwMode="auto">
              <a:xfrm>
                <a:off x="6722437" y="5507572"/>
                <a:ext cx="1897408" cy="461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2400" b="1" i="1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2·</a:t>
                </a:r>
                <a:r>
                  <a:rPr lang="de-DE" altLang="ru-RU" sz="2400" b="1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de-DE" altLang="ru-RU" sz="2400" b="1" i="1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        </a:t>
                </a:r>
                <a:r>
                  <a:rPr lang="ru-RU" altLang="ru-RU" sz="2400" b="1" i="1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 </a:t>
                </a:r>
                <a:r>
                  <a:rPr lang="de-DE" altLang="ru-RU" sz="2400" b="1" i="1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  4</a:t>
                </a:r>
                <a:endParaRPr lang="ru-RU" altLang="ru-RU" sz="2400" b="1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cxnSp>
            <p:nvCxnSpPr>
              <p:cNvPr id="17443" name="Прямая соединительная линия 120"/>
              <p:cNvCxnSpPr>
                <a:cxnSpLocks noChangeShapeType="1"/>
              </p:cNvCxnSpPr>
              <p:nvPr/>
            </p:nvCxnSpPr>
            <p:spPr bwMode="auto">
              <a:xfrm>
                <a:off x="6594489" y="5568036"/>
                <a:ext cx="1077271" cy="0"/>
              </a:xfrm>
              <a:prstGeom prst="line">
                <a:avLst/>
              </a:prstGeom>
              <a:noFill/>
              <a:ln w="19050" algn="ctr">
                <a:solidFill>
                  <a:srgbClr val="40458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7439" name="Прямая соединительная линия 125"/>
            <p:cNvCxnSpPr>
              <a:cxnSpLocks noChangeShapeType="1"/>
            </p:cNvCxnSpPr>
            <p:nvPr/>
          </p:nvCxnSpPr>
          <p:spPr bwMode="auto">
            <a:xfrm>
              <a:off x="8500997" y="6029864"/>
              <a:ext cx="142528" cy="0"/>
            </a:xfrm>
            <a:prstGeom prst="line">
              <a:avLst/>
            </a:prstGeom>
            <a:noFill/>
            <a:ln w="19050" algn="ctr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5" name="Прямоугольник 13"/>
          <p:cNvSpPr>
            <a:spLocks noChangeArrowheads="1"/>
          </p:cNvSpPr>
          <p:nvPr/>
        </p:nvSpPr>
        <p:spPr bwMode="auto">
          <a:xfrm>
            <a:off x="5032375" y="4954588"/>
            <a:ext cx="2101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alt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0,25 .</a:t>
            </a:r>
            <a:r>
              <a:rPr lang="ru-RU" altLang="ru-RU" sz="2400" b="1" i="1">
                <a:solidFill>
                  <a:srgbClr val="40458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b="1" i="1" u="sng">
              <a:solidFill>
                <a:srgbClr val="40458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0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олилиния 66"/>
          <p:cNvSpPr>
            <a:spLocks/>
          </p:cNvSpPr>
          <p:nvPr/>
        </p:nvSpPr>
        <p:spPr bwMode="auto">
          <a:xfrm>
            <a:off x="909638" y="2128838"/>
            <a:ext cx="3662362" cy="3048000"/>
          </a:xfrm>
          <a:custGeom>
            <a:avLst/>
            <a:gdLst>
              <a:gd name="T0" fmla="*/ 0 w 3662362"/>
              <a:gd name="T1" fmla="*/ 3048000 h 3048000"/>
              <a:gd name="T2" fmla="*/ 3662360 w 3662362"/>
              <a:gd name="T3" fmla="*/ 0 h 3048000"/>
              <a:gd name="T4" fmla="*/ 2438400 w 3662362"/>
              <a:gd name="T5" fmla="*/ 3048000 h 3048000"/>
              <a:gd name="T6" fmla="*/ 0 w 3662362"/>
              <a:gd name="T7" fmla="*/ 3048000 h 3048000"/>
              <a:gd name="T8" fmla="*/ 0 60000 65536"/>
              <a:gd name="T9" fmla="*/ 0 60000 65536"/>
              <a:gd name="T10" fmla="*/ 0 60000 65536"/>
              <a:gd name="T11" fmla="*/ 0 60000 65536"/>
              <a:gd name="T12" fmla="*/ 0 w 3662362"/>
              <a:gd name="T13" fmla="*/ 0 h 3048000"/>
              <a:gd name="T14" fmla="*/ 3662362 w 3662362"/>
              <a:gd name="T15" fmla="*/ 3048000 h 3048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62362" h="3048000">
                <a:moveTo>
                  <a:pt x="0" y="3048000"/>
                </a:moveTo>
                <a:lnTo>
                  <a:pt x="3662362" y="0"/>
                </a:lnTo>
                <a:lnTo>
                  <a:pt x="2438400" y="3048000"/>
                </a:lnTo>
                <a:lnTo>
                  <a:pt x="0" y="3048000"/>
                </a:lnTo>
                <a:close/>
              </a:path>
            </a:pathLst>
          </a:custGeom>
          <a:solidFill>
            <a:srgbClr val="FFADFF">
              <a:alpha val="72940"/>
            </a:srgbClr>
          </a:solidFill>
          <a:ln>
            <a:noFill/>
          </a:ln>
          <a:ex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40458C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7171" name="Полилиния 63"/>
          <p:cNvSpPr>
            <a:spLocks/>
          </p:cNvSpPr>
          <p:nvPr/>
        </p:nvSpPr>
        <p:spPr bwMode="auto">
          <a:xfrm>
            <a:off x="3348038" y="2133600"/>
            <a:ext cx="1223962" cy="3038475"/>
          </a:xfrm>
          <a:custGeom>
            <a:avLst/>
            <a:gdLst>
              <a:gd name="T0" fmla="*/ 0 w 1223962"/>
              <a:gd name="T1" fmla="*/ 3038475 h 3038475"/>
              <a:gd name="T2" fmla="*/ 1223962 w 1223962"/>
              <a:gd name="T3" fmla="*/ 2433639 h 3038475"/>
              <a:gd name="T4" fmla="*/ 1223962 w 1223962"/>
              <a:gd name="T5" fmla="*/ 0 h 3038475"/>
              <a:gd name="T6" fmla="*/ 0 w 1223962"/>
              <a:gd name="T7" fmla="*/ 604838 h 3038475"/>
              <a:gd name="T8" fmla="*/ 0 w 1223962"/>
              <a:gd name="T9" fmla="*/ 3038475 h 30384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3962"/>
              <a:gd name="T16" fmla="*/ 0 h 3038475"/>
              <a:gd name="T17" fmla="*/ 1223962 w 1223962"/>
              <a:gd name="T18" fmla="*/ 3038475 h 30384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3962" h="3038475">
                <a:moveTo>
                  <a:pt x="0" y="3038475"/>
                </a:moveTo>
                <a:lnTo>
                  <a:pt x="1223962" y="2433638"/>
                </a:lnTo>
                <a:lnTo>
                  <a:pt x="1223962" y="0"/>
                </a:lnTo>
                <a:lnTo>
                  <a:pt x="0" y="604838"/>
                </a:lnTo>
                <a:cubicBezTo>
                  <a:pt x="1587" y="1416050"/>
                  <a:pt x="3175" y="2227263"/>
                  <a:pt x="0" y="3038475"/>
                </a:cubicBezTo>
                <a:close/>
              </a:path>
            </a:pathLst>
          </a:custGeom>
          <a:solidFill>
            <a:schemeClr val="bg2">
              <a:lumMod val="90000"/>
              <a:alpha val="50195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40458C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48" name="Полилиния 47"/>
          <p:cNvSpPr/>
          <p:nvPr/>
        </p:nvSpPr>
        <p:spPr bwMode="auto">
          <a:xfrm>
            <a:off x="3352800" y="2133600"/>
            <a:ext cx="1219200" cy="3038475"/>
          </a:xfrm>
          <a:custGeom>
            <a:avLst/>
            <a:gdLst>
              <a:gd name="connsiteX0" fmla="*/ 1219200 w 1219200"/>
              <a:gd name="connsiteY0" fmla="*/ 0 h 3038475"/>
              <a:gd name="connsiteX1" fmla="*/ 1219200 w 1219200"/>
              <a:gd name="connsiteY1" fmla="*/ 2438400 h 3038475"/>
              <a:gd name="connsiteX2" fmla="*/ 0 w 1219200"/>
              <a:gd name="connsiteY2" fmla="*/ 3038475 h 303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" h="3038475">
                <a:moveTo>
                  <a:pt x="1219200" y="0"/>
                </a:moveTo>
                <a:lnTo>
                  <a:pt x="1219200" y="2438400"/>
                </a:lnTo>
                <a:lnTo>
                  <a:pt x="0" y="3038475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ln>
                <a:solidFill>
                  <a:sysClr val="windowText" lastClr="000000"/>
                </a:solidFill>
              </a:ln>
              <a:solidFill>
                <a:srgbClr val="40458C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496888" y="441325"/>
            <a:ext cx="81534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кубе </a:t>
            </a:r>
            <a:r>
              <a:rPr lang="en-US" alt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ABCDA</a:t>
            </a:r>
            <a:r>
              <a:rPr lang="en-US" altLang="ru-RU" sz="24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ru-RU" sz="24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ru-RU" sz="24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ru-RU" sz="24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найдите угол между 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прямой </a:t>
            </a:r>
            <a:r>
              <a:rPr lang="en-US" alt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altLang="ru-RU" sz="24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4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alt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плоскостью </a:t>
            </a:r>
            <a:r>
              <a:rPr lang="ru-RU" alt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en-US" alt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ru-RU" sz="24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0225" y="44450"/>
            <a:ext cx="2212975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№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439" name="Прямая соединительная линия 55"/>
          <p:cNvCxnSpPr>
            <a:cxnSpLocks noChangeShapeType="1"/>
            <a:endCxn id="60" idx="1"/>
          </p:cNvCxnSpPr>
          <p:nvPr/>
        </p:nvCxnSpPr>
        <p:spPr bwMode="auto">
          <a:xfrm flipV="1">
            <a:off x="931863" y="4586288"/>
            <a:ext cx="1208087" cy="584200"/>
          </a:xfrm>
          <a:prstGeom prst="line">
            <a:avLst/>
          </a:prstGeom>
          <a:noFill/>
          <a:ln w="19050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Полилиния 59"/>
          <p:cNvSpPr/>
          <p:nvPr/>
        </p:nvSpPr>
        <p:spPr bwMode="auto">
          <a:xfrm>
            <a:off x="2139950" y="2154238"/>
            <a:ext cx="2428875" cy="2432050"/>
          </a:xfrm>
          <a:custGeom>
            <a:avLst/>
            <a:gdLst>
              <a:gd name="connsiteX0" fmla="*/ 4762 w 1833562"/>
              <a:gd name="connsiteY0" fmla="*/ 0 h 1833562"/>
              <a:gd name="connsiteX1" fmla="*/ 0 w 1833562"/>
              <a:gd name="connsiteY1" fmla="*/ 1833562 h 1833562"/>
              <a:gd name="connsiteX2" fmla="*/ 1833562 w 1833562"/>
              <a:gd name="connsiteY2" fmla="*/ 1828800 h 183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3562" h="1833562">
                <a:moveTo>
                  <a:pt x="4762" y="0"/>
                </a:moveTo>
                <a:cubicBezTo>
                  <a:pt x="3175" y="611187"/>
                  <a:pt x="1587" y="1222375"/>
                  <a:pt x="0" y="1833562"/>
                </a:cubicBezTo>
                <a:lnTo>
                  <a:pt x="1833562" y="1828800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ln>
                <a:solidFill>
                  <a:sysClr val="windowText" lastClr="000000"/>
                </a:solidFill>
              </a:ln>
              <a:solidFill>
                <a:srgbClr val="40458C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8441" name="TextBox 21"/>
          <p:cNvSpPr txBox="1">
            <a:spLocks noChangeArrowheads="1"/>
          </p:cNvSpPr>
          <p:nvPr/>
        </p:nvSpPr>
        <p:spPr bwMode="auto">
          <a:xfrm>
            <a:off x="4184650" y="4068763"/>
            <a:ext cx="37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С</a:t>
            </a:r>
          </a:p>
        </p:txBody>
      </p:sp>
      <p:sp>
        <p:nvSpPr>
          <p:cNvPr id="18442" name="TextBox 22"/>
          <p:cNvSpPr txBox="1">
            <a:spLocks noChangeArrowheads="1"/>
          </p:cNvSpPr>
          <p:nvPr/>
        </p:nvSpPr>
        <p:spPr bwMode="auto">
          <a:xfrm>
            <a:off x="3194050" y="5083175"/>
            <a:ext cx="379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В</a:t>
            </a:r>
          </a:p>
        </p:txBody>
      </p:sp>
      <p:sp>
        <p:nvSpPr>
          <p:cNvPr id="18443" name="TextBox 38"/>
          <p:cNvSpPr txBox="1">
            <a:spLocks noChangeArrowheads="1"/>
          </p:cNvSpPr>
          <p:nvPr/>
        </p:nvSpPr>
        <p:spPr bwMode="auto">
          <a:xfrm>
            <a:off x="2009775" y="4467225"/>
            <a:ext cx="40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i="1">
                <a:solidFill>
                  <a:srgbClr val="000000"/>
                </a:solidFill>
              </a:rPr>
              <a:t>D</a:t>
            </a:r>
            <a:endParaRPr lang="ru-RU" altLang="ru-RU" sz="2800" i="1">
              <a:solidFill>
                <a:srgbClr val="000000"/>
              </a:solidFill>
            </a:endParaRPr>
          </a:p>
        </p:txBody>
      </p:sp>
      <p:sp>
        <p:nvSpPr>
          <p:cNvPr id="18444" name="TextBox 20"/>
          <p:cNvSpPr txBox="1">
            <a:spLocks noChangeArrowheads="1"/>
          </p:cNvSpPr>
          <p:nvPr/>
        </p:nvSpPr>
        <p:spPr bwMode="auto">
          <a:xfrm>
            <a:off x="520700" y="2243138"/>
            <a:ext cx="515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А</a:t>
            </a:r>
            <a:r>
              <a:rPr lang="en-US" altLang="ru-RU" sz="2800" i="1" baseline="-25000">
                <a:solidFill>
                  <a:srgbClr val="000000"/>
                </a:solidFill>
              </a:rPr>
              <a:t>1</a:t>
            </a:r>
            <a:endParaRPr lang="ru-RU" altLang="ru-RU" sz="2800" i="1">
              <a:solidFill>
                <a:srgbClr val="000000"/>
              </a:solidFill>
            </a:endParaRPr>
          </a:p>
        </p:txBody>
      </p:sp>
      <p:sp>
        <p:nvSpPr>
          <p:cNvPr id="18445" name="TextBox 21"/>
          <p:cNvSpPr txBox="1">
            <a:spLocks noChangeArrowheads="1"/>
          </p:cNvSpPr>
          <p:nvPr/>
        </p:nvSpPr>
        <p:spPr bwMode="auto">
          <a:xfrm>
            <a:off x="4133850" y="1576388"/>
            <a:ext cx="493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С</a:t>
            </a:r>
            <a:r>
              <a:rPr lang="en-US" altLang="ru-RU" sz="2800" i="1" baseline="-25000">
                <a:solidFill>
                  <a:srgbClr val="000000"/>
                </a:solidFill>
              </a:rPr>
              <a:t>1</a:t>
            </a:r>
            <a:endParaRPr lang="ru-RU" altLang="ru-RU" sz="2800" i="1">
              <a:solidFill>
                <a:srgbClr val="000000"/>
              </a:solidFill>
            </a:endParaRPr>
          </a:p>
        </p:txBody>
      </p:sp>
      <p:sp>
        <p:nvSpPr>
          <p:cNvPr id="18446" name="TextBox 22"/>
          <p:cNvSpPr txBox="1">
            <a:spLocks noChangeArrowheads="1"/>
          </p:cNvSpPr>
          <p:nvPr/>
        </p:nvSpPr>
        <p:spPr bwMode="auto">
          <a:xfrm>
            <a:off x="3014663" y="2247900"/>
            <a:ext cx="503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В</a:t>
            </a:r>
            <a:r>
              <a:rPr lang="en-US" altLang="ru-RU" sz="2800" i="1" baseline="-25000">
                <a:solidFill>
                  <a:srgbClr val="000000"/>
                </a:solidFill>
              </a:rPr>
              <a:t>1</a:t>
            </a:r>
            <a:endParaRPr lang="ru-RU" altLang="ru-RU" sz="2800" i="1">
              <a:solidFill>
                <a:srgbClr val="000000"/>
              </a:solidFill>
            </a:endParaRPr>
          </a:p>
        </p:txBody>
      </p:sp>
      <p:sp>
        <p:nvSpPr>
          <p:cNvPr id="18447" name="TextBox 48"/>
          <p:cNvSpPr txBox="1">
            <a:spLocks noChangeArrowheads="1"/>
          </p:cNvSpPr>
          <p:nvPr/>
        </p:nvSpPr>
        <p:spPr bwMode="auto">
          <a:xfrm>
            <a:off x="1833563" y="1630363"/>
            <a:ext cx="528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i="1">
                <a:solidFill>
                  <a:srgbClr val="000000"/>
                </a:solidFill>
              </a:rPr>
              <a:t>D</a:t>
            </a:r>
            <a:r>
              <a:rPr lang="en-US" altLang="ru-RU" sz="2800" i="1" baseline="-25000">
                <a:solidFill>
                  <a:srgbClr val="000000"/>
                </a:solidFill>
              </a:rPr>
              <a:t>1</a:t>
            </a:r>
            <a:endParaRPr lang="ru-RU" altLang="ru-RU" sz="2800" i="1">
              <a:solidFill>
                <a:srgbClr val="000000"/>
              </a:solidFill>
            </a:endParaRPr>
          </a:p>
        </p:txBody>
      </p:sp>
      <p:cxnSp>
        <p:nvCxnSpPr>
          <p:cNvPr id="81" name="Прямая соединительная линия 80"/>
          <p:cNvCxnSpPr>
            <a:stCxn id="42" idx="2"/>
          </p:cNvCxnSpPr>
          <p:nvPr/>
        </p:nvCxnSpPr>
        <p:spPr bwMode="auto">
          <a:xfrm flipH="1">
            <a:off x="914400" y="2133600"/>
            <a:ext cx="3657600" cy="304323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Прямая соединительная линия 94"/>
          <p:cNvCxnSpPr>
            <a:stCxn id="42" idx="2"/>
          </p:cNvCxnSpPr>
          <p:nvPr/>
        </p:nvCxnSpPr>
        <p:spPr bwMode="auto">
          <a:xfrm flipH="1">
            <a:off x="3348038" y="2133600"/>
            <a:ext cx="1223962" cy="30384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450" name="TextBox 20"/>
          <p:cNvSpPr txBox="1">
            <a:spLocks noChangeArrowheads="1"/>
          </p:cNvSpPr>
          <p:nvPr/>
        </p:nvSpPr>
        <p:spPr bwMode="auto">
          <a:xfrm>
            <a:off x="654050" y="5075238"/>
            <a:ext cx="393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42" name="Полилиния 41"/>
          <p:cNvSpPr/>
          <p:nvPr/>
        </p:nvSpPr>
        <p:spPr bwMode="auto">
          <a:xfrm>
            <a:off x="914400" y="2133600"/>
            <a:ext cx="3657600" cy="609600"/>
          </a:xfrm>
          <a:custGeom>
            <a:avLst/>
            <a:gdLst>
              <a:gd name="connsiteX0" fmla="*/ 0 w 3657600"/>
              <a:gd name="connsiteY0" fmla="*/ 604838 h 609600"/>
              <a:gd name="connsiteX1" fmla="*/ 1223963 w 3657600"/>
              <a:gd name="connsiteY1" fmla="*/ 0 h 609600"/>
              <a:gd name="connsiteX2" fmla="*/ 3657600 w 3657600"/>
              <a:gd name="connsiteY2" fmla="*/ 0 h 609600"/>
              <a:gd name="connsiteX3" fmla="*/ 2438400 w 3657600"/>
              <a:gd name="connsiteY3" fmla="*/ 609600 h 609600"/>
              <a:gd name="connsiteX4" fmla="*/ 2438400 w 3657600"/>
              <a:gd name="connsiteY4" fmla="*/ 609600 h 609600"/>
              <a:gd name="connsiteX5" fmla="*/ 2438400 w 3657600"/>
              <a:gd name="connsiteY5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609600">
                <a:moveTo>
                  <a:pt x="0" y="604838"/>
                </a:moveTo>
                <a:lnTo>
                  <a:pt x="1223963" y="0"/>
                </a:lnTo>
                <a:lnTo>
                  <a:pt x="3657600" y="0"/>
                </a:lnTo>
                <a:lnTo>
                  <a:pt x="2438400" y="609600"/>
                </a:lnTo>
                <a:lnTo>
                  <a:pt x="2438400" y="609600"/>
                </a:lnTo>
                <a:lnTo>
                  <a:pt x="2438400" y="609600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ln>
                <a:solidFill>
                  <a:sysClr val="windowText" lastClr="000000"/>
                </a:solidFill>
              </a:ln>
              <a:solidFill>
                <a:srgbClr val="40458C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>
            <a:spLocks noChangeArrowheads="1"/>
          </p:cNvSpPr>
          <p:nvPr/>
        </p:nvSpPr>
        <p:spPr bwMode="auto">
          <a:xfrm>
            <a:off x="4699000" y="1071563"/>
            <a:ext cx="3689350" cy="37861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r>
              <a:rPr lang="ru-RU" alt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</a:t>
            </a:r>
            <a:r>
              <a:rPr lang="ru-RU" altLang="ru-RU" sz="2400" b="1" i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400" b="1" i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проекция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АС</a:t>
            </a:r>
            <a:r>
              <a:rPr lang="ru-RU" altLang="ru-RU" sz="2400" b="1" i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плоскость(В</a:t>
            </a:r>
            <a:r>
              <a:rPr lang="en-US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400" b="1" i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</a:t>
            </a:r>
            <a:r>
              <a:rPr lang="en-US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</a:t>
            </a:r>
            <a:r>
              <a:rPr lang="en-US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400" b="1" i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</a:t>
            </a:r>
            <a:r>
              <a:rPr lang="ru-RU" altLang="ru-RU" sz="2400" b="1" i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∠(</a:t>
            </a:r>
            <a:r>
              <a:rPr lang="en-US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altLang="ru-RU" sz="2400" b="1" i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400" b="1" i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∠(</a:t>
            </a:r>
            <a:r>
              <a:rPr lang="en-US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2400" b="1" i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,С</a:t>
            </a:r>
            <a:r>
              <a:rPr lang="ru-RU" altLang="ru-RU" sz="2400" b="1" i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=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 </a:t>
            </a:r>
            <a:r>
              <a:rPr lang="en-US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altLang="ru-RU" sz="2400" b="1" i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т.е.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АВC</a:t>
            </a:r>
            <a:r>
              <a:rPr lang="ru-RU" altLang="ru-RU" sz="2400" b="1" i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прямоугольный</a:t>
            </a:r>
          </a:p>
        </p:txBody>
      </p:sp>
      <p:sp>
        <p:nvSpPr>
          <p:cNvPr id="66" name="Полилиния 65"/>
          <p:cNvSpPr/>
          <p:nvPr/>
        </p:nvSpPr>
        <p:spPr bwMode="auto">
          <a:xfrm>
            <a:off x="3138488" y="4972050"/>
            <a:ext cx="290512" cy="200025"/>
          </a:xfrm>
          <a:custGeom>
            <a:avLst/>
            <a:gdLst>
              <a:gd name="connsiteX0" fmla="*/ 0 w 290513"/>
              <a:gd name="connsiteY0" fmla="*/ 200025 h 200025"/>
              <a:gd name="connsiteX1" fmla="*/ 80963 w 290513"/>
              <a:gd name="connsiteY1" fmla="*/ 0 h 200025"/>
              <a:gd name="connsiteX2" fmla="*/ 290513 w 290513"/>
              <a:gd name="connsiteY2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13" h="200025">
                <a:moveTo>
                  <a:pt x="0" y="200025"/>
                </a:moveTo>
                <a:lnTo>
                  <a:pt x="80963" y="0"/>
                </a:lnTo>
                <a:lnTo>
                  <a:pt x="290513" y="0"/>
                </a:lnTo>
              </a:path>
            </a:pathLst>
          </a:cu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40458C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919163" y="2741613"/>
            <a:ext cx="2430462" cy="2435225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ln>
                <a:solidFill>
                  <a:sysClr val="windowText" lastClr="000000"/>
                </a:solidFill>
              </a:ln>
              <a:solidFill>
                <a:srgbClr val="40458C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68" name="Дуга 67"/>
          <p:cNvSpPr/>
          <p:nvPr/>
        </p:nvSpPr>
        <p:spPr bwMode="auto">
          <a:xfrm rot="4180060">
            <a:off x="3879850" y="1887538"/>
            <a:ext cx="992187" cy="992188"/>
          </a:xfrm>
          <a:prstGeom prst="arc">
            <a:avLst>
              <a:gd name="adj1" fmla="val 1985691"/>
              <a:gd name="adj2" fmla="val 4751279"/>
            </a:avLst>
          </a:prstGeom>
          <a:noFill/>
          <a:ln w="50800" cap="flat" cmpd="dbl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40458C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7213" name="Прямоугольник 6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584700" y="4619625"/>
            <a:ext cx="3532188" cy="866969"/>
          </a:xfrm>
          <a:prstGeom prst="rect">
            <a:avLst/>
          </a:prstGeom>
          <a:blipFill>
            <a:blip r:embed="rId3"/>
            <a:stretch>
              <a:fillRect l="-2586" t="-5634" b="-15493"/>
            </a:stretch>
          </a:blip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noFill/>
                <a:cs typeface="Arial" pitchFamily="34" charset="0"/>
              </a:rPr>
              <a:t> </a:t>
            </a:r>
          </a:p>
        </p:txBody>
      </p:sp>
      <p:grpSp>
        <p:nvGrpSpPr>
          <p:cNvPr id="2" name="Группа 70"/>
          <p:cNvGrpSpPr>
            <a:grpSpLocks/>
          </p:cNvGrpSpPr>
          <p:nvPr/>
        </p:nvGrpSpPr>
        <p:grpSpPr bwMode="auto">
          <a:xfrm>
            <a:off x="3009900" y="5310188"/>
            <a:ext cx="4554538" cy="1022350"/>
            <a:chOff x="4464041" y="5438548"/>
            <a:chExt cx="4556718" cy="754687"/>
          </a:xfrm>
        </p:grpSpPr>
        <p:grpSp>
          <p:nvGrpSpPr>
            <p:cNvPr id="18461" name="Группа 82"/>
            <p:cNvGrpSpPr>
              <a:grpSpLocks/>
            </p:cNvGrpSpPr>
            <p:nvPr/>
          </p:nvGrpSpPr>
          <p:grpSpPr bwMode="auto">
            <a:xfrm>
              <a:off x="4464041" y="5438548"/>
              <a:ext cx="4331039" cy="754687"/>
              <a:chOff x="4765304" y="5248767"/>
              <a:chExt cx="4331039" cy="754687"/>
            </a:xfrm>
          </p:grpSpPr>
          <p:sp>
            <p:nvSpPr>
              <p:cNvPr id="18466" name="Прямоугольник 81"/>
              <p:cNvSpPr>
                <a:spLocks noChangeArrowheads="1"/>
              </p:cNvSpPr>
              <p:nvPr/>
            </p:nvSpPr>
            <p:spPr bwMode="auto">
              <a:xfrm>
                <a:off x="4765304" y="5389622"/>
                <a:ext cx="4029448" cy="613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2400" i="1">
                    <a:solidFill>
                      <a:srgbClr val="40458C"/>
                    </a:solidFill>
                  </a:rPr>
                  <a:t> </a:t>
                </a:r>
                <a:r>
                  <a:rPr lang="en-US" altLang="ru-RU" sz="2400" b="1" i="1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3) tg</a:t>
                </a:r>
                <a:r>
                  <a:rPr lang="ru-RU" altLang="ru-RU" sz="2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∠</a:t>
                </a:r>
                <a:r>
                  <a:rPr lang="en-US" altLang="ru-RU" sz="2400" b="1" i="1">
                    <a:solidFill>
                      <a:srgbClr val="002060"/>
                    </a:solidFill>
                    <a:latin typeface="Times New Roman" pitchFamily="18" charset="0"/>
                  </a:rPr>
                  <a:t>AC</a:t>
                </a:r>
                <a:r>
                  <a:rPr lang="en-US" altLang="ru-RU" sz="2400" b="1" i="1" baseline="-25000">
                    <a:solidFill>
                      <a:srgbClr val="002060"/>
                    </a:solidFill>
                    <a:latin typeface="Times New Roman" pitchFamily="18" charset="0"/>
                  </a:rPr>
                  <a:t>1</a:t>
                </a:r>
                <a:r>
                  <a:rPr lang="en-US" altLang="ru-RU" sz="2400" b="1" i="1">
                    <a:solidFill>
                      <a:srgbClr val="002060"/>
                    </a:solidFill>
                    <a:latin typeface="Times New Roman" pitchFamily="18" charset="0"/>
                  </a:rPr>
                  <a:t>B =          =          </a:t>
                </a:r>
                <a:r>
                  <a:rPr lang="ru-RU" altLang="ru-RU" sz="2400" b="1" i="1">
                    <a:solidFill>
                      <a:srgbClr val="002060"/>
                    </a:solidFill>
                    <a:latin typeface="Times New Roman" pitchFamily="18" charset="0"/>
                  </a:rPr>
                  <a:t>=</a:t>
                </a:r>
                <a:r>
                  <a:rPr lang="en-US" altLang="ru-RU" sz="2400" b="1" i="1">
                    <a:solidFill>
                      <a:srgbClr val="002060"/>
                    </a:solidFill>
                    <a:latin typeface="Times New Roman" pitchFamily="18" charset="0"/>
                  </a:rPr>
                  <a:t>   </a:t>
                </a:r>
                <a:r>
                  <a:rPr lang="ru-RU" altLang="ru-RU" sz="2400" b="1" i="1">
                    <a:solidFill>
                      <a:srgbClr val="002060"/>
                    </a:solidFill>
                    <a:latin typeface="Times New Roman" pitchFamily="18" charset="0"/>
                  </a:rPr>
                  <a:t>  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400" b="1" i="1">
                    <a:solidFill>
                      <a:srgbClr val="40458C"/>
                    </a:solidFill>
                    <a:latin typeface="Times New Roman" pitchFamily="18" charset="0"/>
                  </a:rPr>
                  <a:t>      </a:t>
                </a:r>
              </a:p>
            </p:txBody>
          </p:sp>
          <p:sp>
            <p:nvSpPr>
              <p:cNvPr id="8228" name="Прямоугольник 82"/>
              <p:cNvSpPr>
                <a:spLocks noChangeArrowheads="1"/>
              </p:cNvSpPr>
              <p:nvPr/>
            </p:nvSpPr>
            <p:spPr bwMode="auto">
              <a:xfrm>
                <a:off x="6674392" y="5248767"/>
                <a:ext cx="2422097" cy="34101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AB</a:t>
                </a:r>
                <a:r>
                  <a:rPr lang="en-US" sz="2400" b="1" i="1" dirty="0">
                    <a:solidFill>
                      <a:srgbClr val="002060"/>
                    </a:solidFill>
                    <a:ea typeface="Calibri" pitchFamily="34" charset="0"/>
                    <a:cs typeface="Calibri" pitchFamily="34" charset="0"/>
                  </a:rPr>
                  <a:t>       </a:t>
                </a:r>
                <a:r>
                  <a:rPr lang="ru-RU" sz="2400" b="1" i="1" dirty="0">
                    <a:solidFill>
                      <a:srgbClr val="002060"/>
                    </a:solidFill>
                    <a:ea typeface="Calibri" pitchFamily="34" charset="0"/>
                    <a:cs typeface="Calibri" pitchFamily="34" charset="0"/>
                  </a:rPr>
                  <a:t>   </a:t>
                </a:r>
                <a:r>
                  <a:rPr lang="en-US" sz="2400" b="1" i="1" dirty="0">
                    <a:solidFill>
                      <a:srgbClr val="002060"/>
                    </a:solidFill>
                    <a:ea typeface="Calibri" pitchFamily="34" charset="0"/>
                    <a:cs typeface="Calibri" pitchFamily="34" charset="0"/>
                  </a:rPr>
                  <a:t>  </a:t>
                </a:r>
                <a:r>
                  <a:rPr lang="en-US" sz="24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="1" i="1" dirty="0">
                    <a:solidFill>
                      <a:srgbClr val="002060"/>
                    </a:solidFill>
                    <a:ea typeface="Calibri" pitchFamily="34" charset="0"/>
                    <a:cs typeface="Calibri" pitchFamily="34" charset="0"/>
                  </a:rPr>
                  <a:t>          1</a:t>
                </a:r>
                <a:endParaRPr lang="ru-RU" sz="2400" b="1" dirty="0">
                  <a:solidFill>
                    <a:srgbClr val="002060"/>
                  </a:solidFill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8468" name="Прямоугольник 84"/>
              <p:cNvSpPr>
                <a:spLocks noChangeArrowheads="1"/>
              </p:cNvSpPr>
              <p:nvPr/>
            </p:nvSpPr>
            <p:spPr bwMode="auto">
              <a:xfrm>
                <a:off x="6420343" y="5528845"/>
                <a:ext cx="904887" cy="340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2400" i="1">
                    <a:solidFill>
                      <a:srgbClr val="40458C"/>
                    </a:solidFill>
                  </a:rPr>
                  <a:t>  </a:t>
                </a:r>
                <a:r>
                  <a:rPr lang="ru-RU" altLang="ru-RU" sz="2400" i="1">
                    <a:solidFill>
                      <a:srgbClr val="40458C"/>
                    </a:solidFill>
                  </a:rPr>
                  <a:t> </a:t>
                </a:r>
                <a:r>
                  <a:rPr lang="en-US" altLang="ru-RU" sz="2400" b="1" i="1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BC</a:t>
                </a:r>
                <a:r>
                  <a:rPr lang="en-US" altLang="ru-RU" sz="2400" b="1" i="1" baseline="-25000">
                    <a:solidFill>
                      <a:srgbClr val="00206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lang="ru-RU" altLang="ru-RU" sz="2400" b="1" baseline="-250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8469" name="Прямая соединительная линия 85"/>
              <p:cNvCxnSpPr>
                <a:cxnSpLocks noChangeShapeType="1"/>
              </p:cNvCxnSpPr>
              <p:nvPr/>
            </p:nvCxnSpPr>
            <p:spPr bwMode="auto">
              <a:xfrm>
                <a:off x="6674871" y="5569789"/>
                <a:ext cx="465478" cy="0"/>
              </a:xfrm>
              <a:prstGeom prst="line">
                <a:avLst/>
              </a:prstGeom>
              <a:noFill/>
              <a:ln w="19050" algn="ctr">
                <a:solidFill>
                  <a:srgbClr val="40458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8462" name="Прямая соединительная линия 72"/>
            <p:cNvCxnSpPr>
              <a:cxnSpLocks noChangeShapeType="1"/>
            </p:cNvCxnSpPr>
            <p:nvPr/>
          </p:nvCxnSpPr>
          <p:spPr bwMode="auto">
            <a:xfrm flipV="1">
              <a:off x="7443872" y="5747561"/>
              <a:ext cx="503139" cy="1"/>
            </a:xfrm>
            <a:prstGeom prst="line">
              <a:avLst/>
            </a:prstGeom>
            <a:noFill/>
            <a:ln w="19050" algn="ctr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96" name="Прямоугольник 78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6839086" y="5769265"/>
              <a:ext cx="2181673" cy="367350"/>
            </a:xfrm>
            <a:prstGeom prst="rect">
              <a:avLst/>
            </a:prstGeom>
            <a:blipFill>
              <a:blip r:embed="rId4"/>
              <a:stretch>
                <a:fillRect t="-2469" b="-28395"/>
              </a:stretch>
            </a:blip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>
                  <a:noFill/>
                  <a:cs typeface="Arial" pitchFamily="34" charset="0"/>
                </a:rPr>
                <a:t> </a:t>
              </a:r>
            </a:p>
          </p:txBody>
        </p:sp>
        <p:sp>
          <p:nvSpPr>
            <p:cNvPr id="18464" name="Прямоугольник 77"/>
            <p:cNvSpPr>
              <a:spLocks noChangeArrowheads="1"/>
            </p:cNvSpPr>
            <p:nvPr/>
          </p:nvSpPr>
          <p:spPr bwMode="auto">
            <a:xfrm>
              <a:off x="8030795" y="5747930"/>
              <a:ext cx="797313" cy="341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b="1">
                <a:solidFill>
                  <a:srgbClr val="002060"/>
                </a:solidFill>
                <a:latin typeface="Tahoma" pitchFamily="34" charset="0"/>
              </a:endParaRPr>
            </a:p>
          </p:txBody>
        </p:sp>
        <p:cxnSp>
          <p:nvCxnSpPr>
            <p:cNvPr id="18465" name="Прямая соединительная линия 75"/>
            <p:cNvCxnSpPr>
              <a:cxnSpLocks noChangeShapeType="1"/>
            </p:cNvCxnSpPr>
            <p:nvPr/>
          </p:nvCxnSpPr>
          <p:spPr bwMode="auto">
            <a:xfrm>
              <a:off x="8308450" y="5747561"/>
              <a:ext cx="519658" cy="0"/>
            </a:xfrm>
            <a:prstGeom prst="line">
              <a:avLst/>
            </a:prstGeom>
            <a:noFill/>
            <a:ln w="19050" algn="ctr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198" name="Прямоугольник 8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92113" y="5867400"/>
            <a:ext cx="3212867" cy="513602"/>
          </a:xfrm>
          <a:prstGeom prst="rect">
            <a:avLst/>
          </a:prstGeom>
          <a:blipFill>
            <a:blip r:embed="rId5"/>
            <a:stretch>
              <a:fillRect l="-2846" t="-3571" r="-1139" b="-22619"/>
            </a:stretch>
          </a:blip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noFill/>
                <a:cs typeface="Arial" pitchFamily="34" charset="0"/>
              </a:rPr>
              <a:t> </a:t>
            </a:r>
          </a:p>
        </p:txBody>
      </p:sp>
      <p:sp>
        <p:nvSpPr>
          <p:cNvPr id="15387" name="Прямоугольник 9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02215" y="6249988"/>
            <a:ext cx="2672848" cy="497572"/>
          </a:xfrm>
          <a:prstGeom prst="rect">
            <a:avLst/>
          </a:prstGeom>
          <a:blipFill>
            <a:blip r:embed="rId6"/>
            <a:stretch>
              <a:fillRect l="-3417" t="-2439" r="-2506" b="-26829"/>
            </a:stretch>
          </a:blip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noFill/>
                <a:cs typeface="Arial" pitchFamily="34" charset="0"/>
              </a:rPr>
              <a:t> </a:t>
            </a:r>
          </a:p>
        </p:txBody>
      </p:sp>
      <p:sp>
        <p:nvSpPr>
          <p:cNvPr id="41" name="Стрелка вправо 40"/>
          <p:cNvSpPr/>
          <p:nvPr/>
        </p:nvSpPr>
        <p:spPr>
          <a:xfrm>
            <a:off x="7478713" y="2708275"/>
            <a:ext cx="144462" cy="14287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4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лилиния 82"/>
          <p:cNvSpPr>
            <a:spLocks/>
          </p:cNvSpPr>
          <p:nvPr/>
        </p:nvSpPr>
        <p:spPr bwMode="auto">
          <a:xfrm>
            <a:off x="611188" y="3957638"/>
            <a:ext cx="3343275" cy="2138362"/>
          </a:xfrm>
          <a:custGeom>
            <a:avLst/>
            <a:gdLst>
              <a:gd name="T0" fmla="*/ 3343275 w 3343275"/>
              <a:gd name="T1" fmla="*/ 919162 h 2138362"/>
              <a:gd name="T2" fmla="*/ 0 w 3343275"/>
              <a:gd name="T3" fmla="*/ 0 h 2138362"/>
              <a:gd name="T4" fmla="*/ 914400 w 3343275"/>
              <a:gd name="T5" fmla="*/ 2138362 h 2138362"/>
              <a:gd name="T6" fmla="*/ 3343275 w 3343275"/>
              <a:gd name="T7" fmla="*/ 919162 h 2138362"/>
              <a:gd name="T8" fmla="*/ 0 60000 65536"/>
              <a:gd name="T9" fmla="*/ 0 60000 65536"/>
              <a:gd name="T10" fmla="*/ 0 60000 65536"/>
              <a:gd name="T11" fmla="*/ 0 60000 65536"/>
              <a:gd name="T12" fmla="*/ 0 w 3343275"/>
              <a:gd name="T13" fmla="*/ 0 h 2138362"/>
              <a:gd name="T14" fmla="*/ 3343275 w 3343275"/>
              <a:gd name="T15" fmla="*/ 2138362 h 21383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43275" h="2138362">
                <a:moveTo>
                  <a:pt x="3343275" y="919162"/>
                </a:moveTo>
                <a:lnTo>
                  <a:pt x="0" y="0"/>
                </a:lnTo>
                <a:lnTo>
                  <a:pt x="914400" y="2138362"/>
                </a:lnTo>
                <a:lnTo>
                  <a:pt x="3343275" y="919162"/>
                </a:lnTo>
                <a:close/>
              </a:path>
            </a:pathLst>
          </a:custGeom>
          <a:solidFill>
            <a:srgbClr val="FFADFF">
              <a:alpha val="59999"/>
            </a:srgbClr>
          </a:solidFill>
          <a:ln>
            <a:noFill/>
          </a:ln>
          <a:ex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40458C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02" name="Дуга 101"/>
          <p:cNvSpPr/>
          <p:nvPr/>
        </p:nvSpPr>
        <p:spPr bwMode="auto">
          <a:xfrm rot="7496871" flipH="1">
            <a:off x="1504950" y="4699000"/>
            <a:ext cx="984250" cy="806450"/>
          </a:xfrm>
          <a:prstGeom prst="arc">
            <a:avLst>
              <a:gd name="adj1" fmla="val 4309833"/>
              <a:gd name="adj2" fmla="val 6520300"/>
            </a:avLst>
          </a:prstGeom>
          <a:noFill/>
          <a:ln w="50800" cap="flat" cmpd="dbl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40458C"/>
              </a:solidFill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19460" name="Прямая соединительная линия 89"/>
          <p:cNvCxnSpPr>
            <a:cxnSpLocks noChangeShapeType="1"/>
          </p:cNvCxnSpPr>
          <p:nvPr/>
        </p:nvCxnSpPr>
        <p:spPr bwMode="auto">
          <a:xfrm flipH="1">
            <a:off x="2239963" y="4667250"/>
            <a:ext cx="4762" cy="128588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214313" y="273050"/>
            <a:ext cx="69373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Основанием прямой треугольной призмы </a:t>
            </a:r>
            <a:r>
              <a:rPr lang="en-US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ABCA</a:t>
            </a:r>
            <a:r>
              <a:rPr lang="en-US" altLang="ru-RU" sz="20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ru-RU" sz="20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ru-RU" sz="20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является равнобедренный треугольник </a:t>
            </a:r>
            <a:r>
              <a:rPr lang="ru-RU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АВС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котором </a:t>
            </a:r>
            <a:r>
              <a:rPr lang="ru-RU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 = ВС =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20, </a:t>
            </a:r>
            <a:r>
              <a:rPr lang="ru-RU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 =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32. Боковое ребро призмы равно 24. Точка </a:t>
            </a:r>
            <a:r>
              <a:rPr lang="ru-RU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принадлежит ребру </a:t>
            </a:r>
            <a:r>
              <a:rPr lang="ru-RU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</a:t>
            </a:r>
            <a:r>
              <a:rPr lang="ru-RU" altLang="ru-RU" sz="20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причем </a:t>
            </a:r>
            <a:r>
              <a:rPr lang="ru-RU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 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РВ</a:t>
            </a:r>
            <a:r>
              <a:rPr lang="ru-RU" altLang="ru-RU" sz="20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1 : 3. Найдите тангенс угла между плоскостями </a:t>
            </a:r>
            <a:r>
              <a:rPr lang="ru-RU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altLang="ru-RU" sz="20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20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20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АСР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20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TextBox 36"/>
          <p:cNvSpPr txBox="1">
            <a:spLocks noChangeArrowheads="1"/>
          </p:cNvSpPr>
          <p:nvPr/>
        </p:nvSpPr>
        <p:spPr bwMode="auto">
          <a:xfrm>
            <a:off x="530225" y="5214938"/>
            <a:ext cx="49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i="1">
                <a:solidFill>
                  <a:srgbClr val="40458C"/>
                </a:solidFill>
              </a:rPr>
              <a:t>20</a:t>
            </a:r>
          </a:p>
        </p:txBody>
      </p:sp>
      <p:sp>
        <p:nvSpPr>
          <p:cNvPr id="19463" name="TextBox 20"/>
          <p:cNvSpPr txBox="1">
            <a:spLocks noChangeArrowheads="1"/>
          </p:cNvSpPr>
          <p:nvPr/>
        </p:nvSpPr>
        <p:spPr bwMode="auto">
          <a:xfrm>
            <a:off x="1371600" y="6021388"/>
            <a:ext cx="393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19464" name="TextBox 21"/>
          <p:cNvSpPr txBox="1">
            <a:spLocks noChangeArrowheads="1"/>
          </p:cNvSpPr>
          <p:nvPr/>
        </p:nvSpPr>
        <p:spPr bwMode="auto">
          <a:xfrm>
            <a:off x="3692525" y="4879975"/>
            <a:ext cx="371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С</a:t>
            </a:r>
          </a:p>
        </p:txBody>
      </p:sp>
      <p:sp>
        <p:nvSpPr>
          <p:cNvPr id="19465" name="TextBox 22"/>
          <p:cNvSpPr txBox="1">
            <a:spLocks noChangeArrowheads="1"/>
          </p:cNvSpPr>
          <p:nvPr/>
        </p:nvSpPr>
        <p:spPr bwMode="auto">
          <a:xfrm>
            <a:off x="255588" y="4479925"/>
            <a:ext cx="3794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В</a:t>
            </a:r>
          </a:p>
        </p:txBody>
      </p:sp>
      <p:sp>
        <p:nvSpPr>
          <p:cNvPr id="19466" name="TextBox 20"/>
          <p:cNvSpPr txBox="1">
            <a:spLocks noChangeArrowheads="1"/>
          </p:cNvSpPr>
          <p:nvPr/>
        </p:nvSpPr>
        <p:spPr bwMode="auto">
          <a:xfrm>
            <a:off x="1368425" y="3052763"/>
            <a:ext cx="514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А</a:t>
            </a:r>
            <a:r>
              <a:rPr lang="en-US" altLang="ru-RU" sz="2800" i="1" baseline="-25000">
                <a:solidFill>
                  <a:srgbClr val="000000"/>
                </a:solidFill>
              </a:rPr>
              <a:t>1</a:t>
            </a:r>
            <a:endParaRPr lang="ru-RU" altLang="ru-RU" sz="2800" i="1">
              <a:solidFill>
                <a:srgbClr val="000000"/>
              </a:solidFill>
            </a:endParaRPr>
          </a:p>
        </p:txBody>
      </p:sp>
      <p:sp>
        <p:nvSpPr>
          <p:cNvPr id="19467" name="TextBox 21"/>
          <p:cNvSpPr txBox="1">
            <a:spLocks noChangeArrowheads="1"/>
          </p:cNvSpPr>
          <p:nvPr/>
        </p:nvSpPr>
        <p:spPr bwMode="auto">
          <a:xfrm>
            <a:off x="3521075" y="1846263"/>
            <a:ext cx="495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С</a:t>
            </a:r>
            <a:r>
              <a:rPr lang="en-US" altLang="ru-RU" sz="2800" i="1" baseline="-25000">
                <a:solidFill>
                  <a:srgbClr val="000000"/>
                </a:solidFill>
              </a:rPr>
              <a:t>1</a:t>
            </a:r>
            <a:endParaRPr lang="ru-RU" altLang="ru-RU" sz="2800" i="1">
              <a:solidFill>
                <a:srgbClr val="000000"/>
              </a:solidFill>
            </a:endParaRPr>
          </a:p>
        </p:txBody>
      </p:sp>
      <p:sp>
        <p:nvSpPr>
          <p:cNvPr id="19468" name="TextBox 22"/>
          <p:cNvSpPr txBox="1">
            <a:spLocks noChangeArrowheads="1"/>
          </p:cNvSpPr>
          <p:nvPr/>
        </p:nvSpPr>
        <p:spPr bwMode="auto">
          <a:xfrm>
            <a:off x="120650" y="1770063"/>
            <a:ext cx="501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В</a:t>
            </a:r>
            <a:r>
              <a:rPr lang="en-US" altLang="ru-RU" sz="2800" i="1" baseline="-25000">
                <a:solidFill>
                  <a:srgbClr val="000000"/>
                </a:solidFill>
              </a:rPr>
              <a:t>1</a:t>
            </a:r>
            <a:endParaRPr lang="ru-RU" altLang="ru-RU" sz="2800" i="1">
              <a:solidFill>
                <a:srgbClr val="000000"/>
              </a:solidFill>
            </a:endParaRPr>
          </a:p>
        </p:txBody>
      </p:sp>
      <p:sp>
        <p:nvSpPr>
          <p:cNvPr id="19469" name="TextBox 36"/>
          <p:cNvSpPr txBox="1">
            <a:spLocks noChangeArrowheads="1"/>
          </p:cNvSpPr>
          <p:nvPr/>
        </p:nvSpPr>
        <p:spPr bwMode="auto">
          <a:xfrm>
            <a:off x="3452813" y="3349625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i="1">
                <a:solidFill>
                  <a:srgbClr val="40458C"/>
                </a:solidFill>
              </a:rPr>
              <a:t>24</a:t>
            </a:r>
          </a:p>
        </p:txBody>
      </p:sp>
      <p:sp>
        <p:nvSpPr>
          <p:cNvPr id="135" name="Прямоугольник 13"/>
          <p:cNvSpPr>
            <a:spLocks noChangeArrowheads="1"/>
          </p:cNvSpPr>
          <p:nvPr/>
        </p:nvSpPr>
        <p:spPr bwMode="auto">
          <a:xfrm>
            <a:off x="1703388" y="6243638"/>
            <a:ext cx="1946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alt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0,5 . </a:t>
            </a:r>
            <a:endParaRPr lang="ru-RU" altLang="ru-RU" sz="2400" b="1" i="1" u="sng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8138" y="-39688"/>
            <a:ext cx="2359025" cy="52387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№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53"/>
          <p:cNvCxnSpPr>
            <a:cxnSpLocks noChangeShapeType="1"/>
            <a:endCxn id="10268" idx="2"/>
          </p:cNvCxnSpPr>
          <p:nvPr/>
        </p:nvCxnSpPr>
        <p:spPr bwMode="auto">
          <a:xfrm flipH="1" flipV="1">
            <a:off x="612775" y="4578350"/>
            <a:ext cx="2136775" cy="914400"/>
          </a:xfrm>
          <a:prstGeom prst="line">
            <a:avLst/>
          </a:prstGeom>
          <a:noFill/>
          <a:ln w="19050" algn="ctr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Прямая соединительная линия 67"/>
          <p:cNvCxnSpPr>
            <a:endCxn id="10271" idx="5"/>
          </p:cNvCxnSpPr>
          <p:nvPr/>
        </p:nvCxnSpPr>
        <p:spPr bwMode="auto">
          <a:xfrm flipH="1" flipV="1">
            <a:off x="638175" y="3987800"/>
            <a:ext cx="2111375" cy="14954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Прямая соединительная линия 19"/>
          <p:cNvCxnSpPr>
            <a:stCxn id="10271" idx="4"/>
            <a:endCxn id="10268" idx="3"/>
          </p:cNvCxnSpPr>
          <p:nvPr/>
        </p:nvCxnSpPr>
        <p:spPr bwMode="auto">
          <a:xfrm>
            <a:off x="612775" y="3998913"/>
            <a:ext cx="906463" cy="21018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475" name="TextBox 22"/>
          <p:cNvSpPr txBox="1">
            <a:spLocks noChangeArrowheads="1"/>
          </p:cNvSpPr>
          <p:nvPr/>
        </p:nvSpPr>
        <p:spPr bwMode="auto">
          <a:xfrm>
            <a:off x="227013" y="3609975"/>
            <a:ext cx="3794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Р</a:t>
            </a:r>
          </a:p>
        </p:txBody>
      </p:sp>
      <p:cxnSp>
        <p:nvCxnSpPr>
          <p:cNvPr id="93" name="Прямая соединительная линия 92"/>
          <p:cNvCxnSpPr>
            <a:stCxn id="10267" idx="1"/>
            <a:endCxn id="10271" idx="6"/>
          </p:cNvCxnSpPr>
          <p:nvPr/>
        </p:nvCxnSpPr>
        <p:spPr bwMode="auto">
          <a:xfrm flipH="1" flipV="1">
            <a:off x="649288" y="3959225"/>
            <a:ext cx="3313112" cy="9271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TextBox 22"/>
          <p:cNvSpPr txBox="1">
            <a:spLocks noChangeArrowheads="1"/>
          </p:cNvSpPr>
          <p:nvPr/>
        </p:nvSpPr>
        <p:spPr bwMode="auto">
          <a:xfrm>
            <a:off x="2652713" y="5395913"/>
            <a:ext cx="407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>
                <a:solidFill>
                  <a:srgbClr val="000000"/>
                </a:solidFill>
              </a:rPr>
              <a:t>Н</a:t>
            </a:r>
          </a:p>
        </p:txBody>
      </p:sp>
      <p:cxnSp>
        <p:nvCxnSpPr>
          <p:cNvPr id="19478" name="Прямая соединительная линия 76"/>
          <p:cNvCxnSpPr>
            <a:cxnSpLocks noChangeShapeType="1"/>
          </p:cNvCxnSpPr>
          <p:nvPr/>
        </p:nvCxnSpPr>
        <p:spPr bwMode="auto">
          <a:xfrm flipH="1">
            <a:off x="987425" y="5295900"/>
            <a:ext cx="114300" cy="42863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Группа 84"/>
          <p:cNvGrpSpPr>
            <a:grpSpLocks/>
          </p:cNvGrpSpPr>
          <p:nvPr/>
        </p:nvGrpSpPr>
        <p:grpSpPr bwMode="auto">
          <a:xfrm>
            <a:off x="2035175" y="5757863"/>
            <a:ext cx="122238" cy="142875"/>
            <a:chOff x="1017918" y="5094618"/>
            <a:chExt cx="138652" cy="167496"/>
          </a:xfrm>
        </p:grpSpPr>
        <p:cxnSp>
          <p:nvCxnSpPr>
            <p:cNvPr id="19494" name="Прямая соединительная линия 75"/>
            <p:cNvCxnSpPr>
              <a:cxnSpLocks noChangeShapeType="1"/>
            </p:cNvCxnSpPr>
            <p:nvPr/>
          </p:nvCxnSpPr>
          <p:spPr bwMode="auto">
            <a:xfrm>
              <a:off x="1017918" y="5132718"/>
              <a:ext cx="86264" cy="129396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5" name="Прямая соединительная линия 77"/>
            <p:cNvCxnSpPr>
              <a:cxnSpLocks noChangeShapeType="1"/>
            </p:cNvCxnSpPr>
            <p:nvPr/>
          </p:nvCxnSpPr>
          <p:spPr bwMode="auto">
            <a:xfrm>
              <a:off x="1070306" y="5094618"/>
              <a:ext cx="86264" cy="129396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Группа 85"/>
          <p:cNvGrpSpPr>
            <a:grpSpLocks/>
          </p:cNvGrpSpPr>
          <p:nvPr/>
        </p:nvGrpSpPr>
        <p:grpSpPr bwMode="auto">
          <a:xfrm>
            <a:off x="3230563" y="5153025"/>
            <a:ext cx="122237" cy="142875"/>
            <a:chOff x="1017918" y="5094618"/>
            <a:chExt cx="138652" cy="167496"/>
          </a:xfrm>
        </p:grpSpPr>
        <p:cxnSp>
          <p:nvCxnSpPr>
            <p:cNvPr id="19492" name="Прямая соединительная линия 86"/>
            <p:cNvCxnSpPr>
              <a:cxnSpLocks noChangeShapeType="1"/>
            </p:cNvCxnSpPr>
            <p:nvPr/>
          </p:nvCxnSpPr>
          <p:spPr bwMode="auto">
            <a:xfrm>
              <a:off x="1017918" y="5132718"/>
              <a:ext cx="86264" cy="129396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3" name="Прямая соединительная линия 87"/>
            <p:cNvCxnSpPr>
              <a:cxnSpLocks noChangeShapeType="1"/>
            </p:cNvCxnSpPr>
            <p:nvPr/>
          </p:nvCxnSpPr>
          <p:spPr bwMode="auto">
            <a:xfrm>
              <a:off x="1070306" y="5094618"/>
              <a:ext cx="86264" cy="129396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7" name="TextBox 36"/>
          <p:cNvSpPr txBox="1">
            <a:spLocks noChangeArrowheads="1"/>
          </p:cNvSpPr>
          <p:nvPr/>
        </p:nvSpPr>
        <p:spPr bwMode="auto">
          <a:xfrm>
            <a:off x="2124075" y="5765800"/>
            <a:ext cx="496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i="1">
                <a:solidFill>
                  <a:srgbClr val="40458C"/>
                </a:solidFill>
              </a:rPr>
              <a:t>16</a:t>
            </a:r>
          </a:p>
        </p:txBody>
      </p:sp>
      <p:sp>
        <p:nvSpPr>
          <p:cNvPr id="98" name="TextBox 36"/>
          <p:cNvSpPr txBox="1">
            <a:spLocks noChangeArrowheads="1"/>
          </p:cNvSpPr>
          <p:nvPr/>
        </p:nvSpPr>
        <p:spPr bwMode="auto">
          <a:xfrm>
            <a:off x="3294063" y="5183188"/>
            <a:ext cx="49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i="1">
                <a:solidFill>
                  <a:srgbClr val="40458C"/>
                </a:solidFill>
              </a:rPr>
              <a:t>16</a:t>
            </a:r>
          </a:p>
        </p:txBody>
      </p:sp>
      <p:sp>
        <p:nvSpPr>
          <p:cNvPr id="10267" name="Полилиния 41"/>
          <p:cNvSpPr>
            <a:spLocks/>
          </p:cNvSpPr>
          <p:nvPr/>
        </p:nvSpPr>
        <p:spPr bwMode="auto">
          <a:xfrm>
            <a:off x="1517650" y="2449513"/>
            <a:ext cx="2444750" cy="3649662"/>
          </a:xfrm>
          <a:custGeom>
            <a:avLst/>
            <a:gdLst>
              <a:gd name="T0" fmla="*/ 0 w 2444097"/>
              <a:gd name="T1" fmla="*/ 3657567 h 3649055"/>
              <a:gd name="T2" fmla="*/ 2453259 w 2444097"/>
              <a:gd name="T3" fmla="*/ 2441237 h 3649055"/>
              <a:gd name="T4" fmla="*/ 2453259 w 2444097"/>
              <a:gd name="T5" fmla="*/ 0 h 3649055"/>
              <a:gd name="T6" fmla="*/ 0 w 2444097"/>
              <a:gd name="T7" fmla="*/ 1216338 h 3649055"/>
              <a:gd name="T8" fmla="*/ 0 w 2444097"/>
              <a:gd name="T9" fmla="*/ 3657567 h 36490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4097"/>
              <a:gd name="T16" fmla="*/ 0 h 3649055"/>
              <a:gd name="T17" fmla="*/ 2444097 w 2444097"/>
              <a:gd name="T18" fmla="*/ 3649055 h 36490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4097" h="3649055">
                <a:moveTo>
                  <a:pt x="0" y="3649055"/>
                </a:moveTo>
                <a:lnTo>
                  <a:pt x="2444097" y="2435552"/>
                </a:lnTo>
                <a:lnTo>
                  <a:pt x="2444097" y="0"/>
                </a:lnTo>
                <a:lnTo>
                  <a:pt x="0" y="1213503"/>
                </a:lnTo>
                <a:lnTo>
                  <a:pt x="0" y="3649055"/>
                </a:lnTo>
                <a:close/>
              </a:path>
            </a:pathLst>
          </a:custGeom>
          <a:noFill/>
          <a:ln w="19050" algn="ctr">
            <a:solidFill>
              <a:srgbClr val="000000"/>
            </a:solidFill>
            <a:round/>
            <a:headEnd/>
            <a:tailEnd/>
          </a:ln>
          <a:ex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40458C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0268" name="Полилиния 42"/>
          <p:cNvSpPr>
            <a:spLocks/>
          </p:cNvSpPr>
          <p:nvPr/>
        </p:nvSpPr>
        <p:spPr bwMode="auto">
          <a:xfrm>
            <a:off x="612775" y="2141538"/>
            <a:ext cx="3341688" cy="3957637"/>
          </a:xfrm>
          <a:custGeom>
            <a:avLst/>
            <a:gdLst>
              <a:gd name="T0" fmla="*/ 3345354 w 3341406"/>
              <a:gd name="T1" fmla="*/ 300097 h 3956703"/>
              <a:gd name="T2" fmla="*/ 0 w 3341406"/>
              <a:gd name="T3" fmla="*/ 0 h 3956703"/>
              <a:gd name="T4" fmla="*/ 0 w 3341406"/>
              <a:gd name="T5" fmla="*/ 2443617 h 3956703"/>
              <a:gd name="T6" fmla="*/ 906922 w 3341406"/>
              <a:gd name="T7" fmla="*/ 3969803 h 3956703"/>
              <a:gd name="T8" fmla="*/ 906922 w 3341406"/>
              <a:gd name="T9" fmla="*/ 3969803 h 39567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41406"/>
              <a:gd name="T16" fmla="*/ 0 h 3956703"/>
              <a:gd name="T17" fmla="*/ 3341406 w 3341406"/>
              <a:gd name="T18" fmla="*/ 3956703 h 39567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41406" h="3956703">
                <a:moveTo>
                  <a:pt x="3341406" y="299103"/>
                </a:moveTo>
                <a:lnTo>
                  <a:pt x="0" y="0"/>
                </a:lnTo>
                <a:lnTo>
                  <a:pt x="0" y="2435551"/>
                </a:lnTo>
                <a:lnTo>
                  <a:pt x="905855" y="3956703"/>
                </a:lnTo>
              </a:path>
            </a:pathLst>
          </a:custGeom>
          <a:noFill/>
          <a:ln w="19050" algn="ctr">
            <a:solidFill>
              <a:srgbClr val="000000"/>
            </a:solidFill>
            <a:round/>
            <a:headEnd/>
            <a:tailEnd/>
          </a:ln>
          <a:ex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40458C"/>
              </a:solidFill>
              <a:latin typeface="Tahoma" pitchFamily="34" charset="0"/>
              <a:cs typeface="Arial" pitchFamily="34" charset="0"/>
            </a:endParaRPr>
          </a:p>
        </p:txBody>
      </p:sp>
      <p:cxnSp>
        <p:nvCxnSpPr>
          <p:cNvPr id="19485" name="Прямая соединительная линия 46"/>
          <p:cNvCxnSpPr>
            <a:cxnSpLocks noChangeShapeType="1"/>
            <a:stCxn id="10268" idx="1"/>
            <a:endCxn id="10267" idx="3"/>
          </p:cNvCxnSpPr>
          <p:nvPr/>
        </p:nvCxnSpPr>
        <p:spPr bwMode="auto">
          <a:xfrm>
            <a:off x="612775" y="2141538"/>
            <a:ext cx="904875" cy="1522412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6" name="Прямая соединительная линия 50"/>
          <p:cNvCxnSpPr>
            <a:cxnSpLocks noChangeShapeType="1"/>
            <a:stCxn id="10268" idx="2"/>
            <a:endCxn id="10267" idx="1"/>
          </p:cNvCxnSpPr>
          <p:nvPr/>
        </p:nvCxnSpPr>
        <p:spPr bwMode="auto">
          <a:xfrm>
            <a:off x="612775" y="4578350"/>
            <a:ext cx="3349625" cy="306388"/>
          </a:xfrm>
          <a:prstGeom prst="line">
            <a:avLst/>
          </a:prstGeom>
          <a:noFill/>
          <a:ln w="19050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1" name="Овал 74"/>
          <p:cNvSpPr>
            <a:spLocks noChangeArrowheads="1"/>
          </p:cNvSpPr>
          <p:nvPr/>
        </p:nvSpPr>
        <p:spPr bwMode="auto">
          <a:xfrm>
            <a:off x="576263" y="3919538"/>
            <a:ext cx="73025" cy="79375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40458C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01" name="Полилиния 100"/>
          <p:cNvSpPr/>
          <p:nvPr/>
        </p:nvSpPr>
        <p:spPr bwMode="auto">
          <a:xfrm>
            <a:off x="2544763" y="5219700"/>
            <a:ext cx="423862" cy="161925"/>
          </a:xfrm>
          <a:custGeom>
            <a:avLst/>
            <a:gdLst>
              <a:gd name="connsiteX0" fmla="*/ 0 w 423863"/>
              <a:gd name="connsiteY0" fmla="*/ 109538 h 161925"/>
              <a:gd name="connsiteX1" fmla="*/ 214313 w 423863"/>
              <a:gd name="connsiteY1" fmla="*/ 0 h 161925"/>
              <a:gd name="connsiteX2" fmla="*/ 423863 w 423863"/>
              <a:gd name="connsiteY2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863" h="161925">
                <a:moveTo>
                  <a:pt x="0" y="109538"/>
                </a:moveTo>
                <a:lnTo>
                  <a:pt x="214313" y="0"/>
                </a:lnTo>
                <a:lnTo>
                  <a:pt x="423863" y="161925"/>
                </a:lnTo>
              </a:path>
            </a:pathLst>
          </a:cu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40458C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03" name="Полилиния 102"/>
          <p:cNvSpPr>
            <a:spLocks/>
          </p:cNvSpPr>
          <p:nvPr/>
        </p:nvSpPr>
        <p:spPr bwMode="auto">
          <a:xfrm>
            <a:off x="2211388" y="5367338"/>
            <a:ext cx="295275" cy="242887"/>
          </a:xfrm>
          <a:custGeom>
            <a:avLst/>
            <a:gdLst>
              <a:gd name="T0" fmla="*/ 50729 w 328612"/>
              <a:gd name="T1" fmla="*/ 0 h 252412"/>
              <a:gd name="T2" fmla="*/ 0 w 328612"/>
              <a:gd name="T3" fmla="*/ 66864 h 252412"/>
              <a:gd name="T4" fmla="*/ 66044 w 328612"/>
              <a:gd name="T5" fmla="*/ 141750 h 252412"/>
              <a:gd name="T6" fmla="*/ 0 60000 65536"/>
              <a:gd name="T7" fmla="*/ 0 60000 65536"/>
              <a:gd name="T8" fmla="*/ 0 60000 65536"/>
              <a:gd name="T9" fmla="*/ 0 w 328612"/>
              <a:gd name="T10" fmla="*/ 0 h 252412"/>
              <a:gd name="T11" fmla="*/ 328612 w 328612"/>
              <a:gd name="T12" fmla="*/ 252412 h 252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612" h="252412">
                <a:moveTo>
                  <a:pt x="252412" y="0"/>
                </a:moveTo>
                <a:lnTo>
                  <a:pt x="0" y="119062"/>
                </a:lnTo>
                <a:lnTo>
                  <a:pt x="328612" y="252412"/>
                </a:lnTo>
              </a:path>
            </a:pathLst>
          </a:cu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40458C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05" name="Прямоугольник 1"/>
          <p:cNvSpPr>
            <a:spLocks noChangeArrowheads="1"/>
          </p:cNvSpPr>
          <p:nvPr/>
        </p:nvSpPr>
        <p:spPr bwMode="auto">
          <a:xfrm>
            <a:off x="3983038" y="1495425"/>
            <a:ext cx="4292600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100" b="1" i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Решение: </a:t>
            </a: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Так как (АВС)</a:t>
            </a:r>
            <a:r>
              <a:rPr lang="ru-RU" altLang="ru-RU" sz="2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∥</a:t>
            </a:r>
            <a:r>
              <a:rPr lang="ru-RU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(А</a:t>
            </a:r>
            <a:r>
              <a:rPr lang="ru-RU" altLang="ru-RU" sz="21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21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21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то</a:t>
            </a: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∠((</a:t>
            </a:r>
            <a:r>
              <a:rPr lang="ru-RU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ru-RU" altLang="ru-RU" sz="21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21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21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, (АСР)) =</a:t>
            </a:r>
            <a:r>
              <a:rPr lang="ru-RU" altLang="ru-RU" sz="2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∠(</a:t>
            </a:r>
            <a:r>
              <a:rPr lang="ru-RU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(АВС),(АСР)). </a:t>
            </a: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Т.к. ВН</a:t>
            </a:r>
            <a:r>
              <a:rPr lang="ru-RU" altLang="ru-RU" sz="2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</a:t>
            </a:r>
            <a:r>
              <a:rPr lang="ru-RU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АС (высота р</a:t>
            </a:r>
            <a:r>
              <a:rPr lang="ru-RU" altLang="ru-RU" sz="2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ru-RU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б </a:t>
            </a:r>
            <a:r>
              <a:rPr lang="ru-RU" altLang="ru-RU" sz="2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∆</a:t>
            </a:r>
            <a:r>
              <a:rPr lang="ru-RU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), </a:t>
            </a: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то по теореме о трех перпендикулярах РН</a:t>
            </a:r>
            <a:r>
              <a:rPr lang="ru-RU" altLang="ru-RU" sz="2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</a:t>
            </a:r>
            <a:r>
              <a:rPr lang="ru-RU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АС. </a:t>
            </a: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Тогда </a:t>
            </a:r>
            <a:r>
              <a:rPr lang="ru-RU" altLang="ru-RU" sz="2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ru-RU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РНВ – линейный угол двугранного ∠ РАСВ. Найдем его из прямоугольного </a:t>
            </a:r>
            <a:r>
              <a:rPr lang="ru-RU" altLang="ru-RU" sz="2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ru-RU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РНВ.</a:t>
            </a: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 РВ = ¼ ВВ</a:t>
            </a:r>
            <a:r>
              <a:rPr lang="ru-RU" altLang="ru-RU" sz="21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¼ · 24 = 6, </a:t>
            </a: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5) ВН</a:t>
            </a:r>
            <a:r>
              <a:rPr lang="ru-RU" altLang="ru-RU" sz="2100" b="1" i="1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АВ</a:t>
            </a:r>
            <a:r>
              <a:rPr lang="ru-RU" altLang="ru-RU" sz="2100" b="1" i="1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АН</a:t>
            </a:r>
            <a:r>
              <a:rPr lang="ru-RU" altLang="ru-RU" sz="2100" b="1" i="1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  </a:t>
            </a:r>
            <a:r>
              <a:rPr lang="ru-RU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(из </a:t>
            </a:r>
            <a:r>
              <a:rPr lang="ru-RU" altLang="ru-RU" sz="2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en-US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НВ)</a:t>
            </a: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</a:t>
            </a:r>
            <a:r>
              <a:rPr lang="ru-RU" altLang="ru-RU" sz="2100" b="1" i="1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20</a:t>
            </a:r>
            <a:r>
              <a:rPr lang="ru-RU" altLang="ru-RU" sz="2100" b="1" i="1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16</a:t>
            </a:r>
            <a:r>
              <a:rPr lang="ru-RU" altLang="ru-RU" sz="2100" b="1" i="1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144, ВН = 12;</a:t>
            </a: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en-US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ru-RU" altLang="ru-RU" sz="2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ru-RU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РНВ </a:t>
            </a:r>
            <a:r>
              <a:rPr lang="en-US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PB</a:t>
            </a:r>
            <a:r>
              <a:rPr lang="en-US" altLang="ru-RU" sz="2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HB = 6</a:t>
            </a:r>
            <a:r>
              <a:rPr lang="en-US" altLang="ru-RU" sz="2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ru-RU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= 0,5.</a:t>
            </a:r>
            <a:endParaRPr lang="ru-RU" altLang="ru-RU" sz="21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91" name="TextBox 36"/>
          <p:cNvSpPr txBox="1">
            <a:spLocks noChangeArrowheads="1"/>
          </p:cNvSpPr>
          <p:nvPr/>
        </p:nvSpPr>
        <p:spPr bwMode="auto">
          <a:xfrm>
            <a:off x="2357438" y="2649538"/>
            <a:ext cx="49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400" i="1">
                <a:solidFill>
                  <a:srgbClr val="40458C"/>
                </a:solidFill>
              </a:rPr>
              <a:t>32</a:t>
            </a:r>
            <a:endParaRPr lang="ru-RU" altLang="ru-RU" sz="2400" i="1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0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74" grpId="0"/>
      <p:bldP spid="97" grpId="0"/>
      <p:bldP spid="9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0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1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</TotalTime>
  <Words>1927</Words>
  <Application>Microsoft Office PowerPoint</Application>
  <PresentationFormat>Экран (4:3)</PresentationFormat>
  <Paragraphs>398</Paragraphs>
  <Slides>24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23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49" baseType="lpstr">
      <vt:lpstr>Исполнительная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16_Тема Office</vt:lpstr>
      <vt:lpstr>17_Тема Office</vt:lpstr>
      <vt:lpstr>18_Тема Office</vt:lpstr>
      <vt:lpstr>19_Тема Office</vt:lpstr>
      <vt:lpstr>20_Тема Office</vt:lpstr>
      <vt:lpstr>21_Тема Office</vt:lpstr>
      <vt:lpstr>Формула</vt:lpstr>
      <vt:lpstr>Уравнение</vt:lpstr>
      <vt:lpstr>Решение  заданий  №14 ЕГЭ  профильного уровня (нахождение углов, расстояний, построение сечений)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 заданий  №14 ЕГЭ  профильного уровня (нахождение углов, расстояний, построение сечений)</dc:title>
  <dc:creator>HP</dc:creator>
  <cp:lastModifiedBy>HP</cp:lastModifiedBy>
  <cp:revision>4</cp:revision>
  <dcterms:created xsi:type="dcterms:W3CDTF">2020-04-26T10:25:49Z</dcterms:created>
  <dcterms:modified xsi:type="dcterms:W3CDTF">2020-04-28T02:30:26Z</dcterms:modified>
</cp:coreProperties>
</file>