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6" r:id="rId3"/>
    <p:sldId id="315" r:id="rId4"/>
    <p:sldId id="306" r:id="rId5"/>
    <p:sldId id="265" r:id="rId6"/>
    <p:sldId id="307" r:id="rId7"/>
    <p:sldId id="266" r:id="rId8"/>
    <p:sldId id="309" r:id="rId9"/>
    <p:sldId id="282" r:id="rId10"/>
    <p:sldId id="312" r:id="rId11"/>
    <p:sldId id="297" r:id="rId12"/>
    <p:sldId id="313" r:id="rId13"/>
    <p:sldId id="300" r:id="rId14"/>
    <p:sldId id="301" r:id="rId15"/>
    <p:sldId id="311" r:id="rId16"/>
    <p:sldId id="288" r:id="rId17"/>
    <p:sldId id="302" r:id="rId18"/>
    <p:sldId id="303" r:id="rId19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99"/>
    <a:srgbClr val="FF00FF"/>
    <a:srgbClr val="000066"/>
    <a:srgbClr val="0000FF"/>
    <a:srgbClr val="0000CC"/>
    <a:srgbClr val="99CCFF"/>
    <a:srgbClr val="663300"/>
    <a:srgbClr val="FF6600"/>
    <a:srgbClr val="00FF00"/>
    <a:srgbClr val="60593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34" autoAdjust="0"/>
    <p:restoredTop sz="94662" autoAdjust="0"/>
  </p:normalViewPr>
  <p:slideViewPr>
    <p:cSldViewPr>
      <p:cViewPr varScale="1">
        <p:scale>
          <a:sx n="92" d="100"/>
          <a:sy n="92" d="100"/>
        </p:scale>
        <p:origin x="-522" y="-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D47233-E3F4-4210-AF52-5CCBAAF08DCD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4C0668-458D-44EF-83E2-92938A22B1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15309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 t="-17000" r="-100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Группа 37"/>
          <p:cNvGrpSpPr/>
          <p:nvPr userDrawn="1"/>
        </p:nvGrpSpPr>
        <p:grpSpPr>
          <a:xfrm flipV="1">
            <a:off x="2465946" y="4227934"/>
            <a:ext cx="4212108" cy="804551"/>
            <a:chOff x="4877854" y="40686"/>
            <a:chExt cx="4212108" cy="804551"/>
          </a:xfrm>
        </p:grpSpPr>
        <p:pic>
          <p:nvPicPr>
            <p:cNvPr id="39" name="Рисунок 38"/>
            <p:cNvPicPr>
              <a:picLocks noChangeAspect="1"/>
            </p:cNvPicPr>
            <p:nvPr userDrawn="1"/>
          </p:nvPicPr>
          <p:blipFill>
            <a:blip r:embed="rId3" cstate="email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 flipH="1">
              <a:off x="6462030" y="40686"/>
              <a:ext cx="2627932" cy="804551"/>
            </a:xfrm>
            <a:prstGeom prst="rect">
              <a:avLst/>
            </a:prstGeom>
          </p:spPr>
        </p:pic>
        <p:pic>
          <p:nvPicPr>
            <p:cNvPr id="40" name="Рисунок 39"/>
            <p:cNvPicPr>
              <a:picLocks noChangeAspect="1"/>
            </p:cNvPicPr>
            <p:nvPr userDrawn="1"/>
          </p:nvPicPr>
          <p:blipFill>
            <a:blip r:embed="rId3" cstate="email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4877854" y="40686"/>
              <a:ext cx="2627932" cy="804551"/>
            </a:xfrm>
            <a:prstGeom prst="rect">
              <a:avLst/>
            </a:prstGeom>
          </p:spPr>
        </p:pic>
      </p:grpSp>
      <p:grpSp>
        <p:nvGrpSpPr>
          <p:cNvPr id="35" name="Группа 34"/>
          <p:cNvGrpSpPr/>
          <p:nvPr userDrawn="1"/>
        </p:nvGrpSpPr>
        <p:grpSpPr>
          <a:xfrm>
            <a:off x="2465946" y="51469"/>
            <a:ext cx="4212108" cy="804551"/>
            <a:chOff x="4877854" y="40686"/>
            <a:chExt cx="4212108" cy="804551"/>
          </a:xfrm>
        </p:grpSpPr>
        <p:pic>
          <p:nvPicPr>
            <p:cNvPr id="36" name="Рисунок 35"/>
            <p:cNvPicPr>
              <a:picLocks noChangeAspect="1"/>
            </p:cNvPicPr>
            <p:nvPr userDrawn="1"/>
          </p:nvPicPr>
          <p:blipFill>
            <a:blip r:embed="rId3" cstate="email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 flipH="1">
              <a:off x="6462030" y="40686"/>
              <a:ext cx="2627932" cy="804551"/>
            </a:xfrm>
            <a:prstGeom prst="rect">
              <a:avLst/>
            </a:prstGeom>
          </p:spPr>
        </p:pic>
        <p:pic>
          <p:nvPicPr>
            <p:cNvPr id="37" name="Рисунок 36"/>
            <p:cNvPicPr>
              <a:picLocks noChangeAspect="1"/>
            </p:cNvPicPr>
            <p:nvPr userDrawn="1"/>
          </p:nvPicPr>
          <p:blipFill>
            <a:blip r:embed="rId3" cstate="email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4877854" y="40686"/>
              <a:ext cx="2627932" cy="804551"/>
            </a:xfrm>
            <a:prstGeom prst="rect">
              <a:avLst/>
            </a:prstGeom>
          </p:spPr>
        </p:pic>
      </p:grpSp>
      <p:grpSp>
        <p:nvGrpSpPr>
          <p:cNvPr id="25" name="Группа 24"/>
          <p:cNvGrpSpPr/>
          <p:nvPr userDrawn="1"/>
        </p:nvGrpSpPr>
        <p:grpSpPr>
          <a:xfrm rot="5400000">
            <a:off x="6168863" y="2199022"/>
            <a:ext cx="5040560" cy="745455"/>
            <a:chOff x="4877854" y="40686"/>
            <a:chExt cx="4212108" cy="804551"/>
          </a:xfrm>
        </p:grpSpPr>
        <p:pic>
          <p:nvPicPr>
            <p:cNvPr id="26" name="Рисунок 25"/>
            <p:cNvPicPr>
              <a:picLocks noChangeAspect="1"/>
            </p:cNvPicPr>
            <p:nvPr userDrawn="1"/>
          </p:nvPicPr>
          <p:blipFill>
            <a:blip r:embed="rId4" cstate="email">
              <a:lum bright="70000" contrast="-70000"/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 flipH="1">
              <a:off x="6462030" y="40686"/>
              <a:ext cx="2627932" cy="804551"/>
            </a:xfrm>
            <a:prstGeom prst="rect">
              <a:avLst/>
            </a:prstGeom>
          </p:spPr>
        </p:pic>
        <p:pic>
          <p:nvPicPr>
            <p:cNvPr id="27" name="Рисунок 26"/>
            <p:cNvPicPr>
              <a:picLocks noChangeAspect="1"/>
            </p:cNvPicPr>
            <p:nvPr userDrawn="1"/>
          </p:nvPicPr>
          <p:blipFill>
            <a:blip r:embed="rId4" cstate="email">
              <a:lum bright="70000" contrast="-70000"/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4877854" y="40686"/>
              <a:ext cx="2627932" cy="804551"/>
            </a:xfrm>
            <a:prstGeom prst="rect">
              <a:avLst/>
            </a:prstGeom>
          </p:spPr>
        </p:pic>
      </p:grpSp>
      <p:grpSp>
        <p:nvGrpSpPr>
          <p:cNvPr id="31" name="Группа 30"/>
          <p:cNvGrpSpPr/>
          <p:nvPr userDrawn="1"/>
        </p:nvGrpSpPr>
        <p:grpSpPr>
          <a:xfrm rot="16200000" flipH="1">
            <a:off x="-2058968" y="2217943"/>
            <a:ext cx="4981017" cy="648074"/>
            <a:chOff x="4877854" y="40686"/>
            <a:chExt cx="4212108" cy="804551"/>
          </a:xfrm>
        </p:grpSpPr>
        <p:pic>
          <p:nvPicPr>
            <p:cNvPr id="32" name="Рисунок 31"/>
            <p:cNvPicPr>
              <a:picLocks noChangeAspect="1"/>
            </p:cNvPicPr>
            <p:nvPr userDrawn="1"/>
          </p:nvPicPr>
          <p:blipFill>
            <a:blip r:embed="rId5" cstate="email">
              <a:lum bright="70000" contrast="-70000"/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 flipH="1">
              <a:off x="6462030" y="40686"/>
              <a:ext cx="2627932" cy="804551"/>
            </a:xfrm>
            <a:prstGeom prst="rect">
              <a:avLst/>
            </a:prstGeom>
          </p:spPr>
        </p:pic>
        <p:pic>
          <p:nvPicPr>
            <p:cNvPr id="33" name="Рисунок 32"/>
            <p:cNvPicPr>
              <a:picLocks noChangeAspect="1"/>
            </p:cNvPicPr>
            <p:nvPr userDrawn="1"/>
          </p:nvPicPr>
          <p:blipFill>
            <a:blip r:embed="rId5" cstate="email">
              <a:lum bright="70000" contrast="-70000"/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4877854" y="40686"/>
              <a:ext cx="2627932" cy="804551"/>
            </a:xfrm>
            <a:prstGeom prst="rect">
              <a:avLst/>
            </a:prstGeom>
          </p:spPr>
        </p:pic>
      </p:grpSp>
      <p:grpSp>
        <p:nvGrpSpPr>
          <p:cNvPr id="19" name="Группа 18"/>
          <p:cNvGrpSpPr/>
          <p:nvPr userDrawn="1"/>
        </p:nvGrpSpPr>
        <p:grpSpPr>
          <a:xfrm flipV="1">
            <a:off x="119150" y="4287479"/>
            <a:ext cx="4212108" cy="804551"/>
            <a:chOff x="4877854" y="40686"/>
            <a:chExt cx="4212108" cy="804551"/>
          </a:xfrm>
        </p:grpSpPr>
        <p:pic>
          <p:nvPicPr>
            <p:cNvPr id="20" name="Рисунок 19"/>
            <p:cNvPicPr>
              <a:picLocks noChangeAspect="1"/>
            </p:cNvPicPr>
            <p:nvPr userDrawn="1"/>
          </p:nvPicPr>
          <p:blipFill>
            <a:blip r:embed="rId3" cstate="email">
              <a:lum bright="70000" contrast="-70000"/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 flipH="1">
              <a:off x="6462030" y="40686"/>
              <a:ext cx="2627932" cy="804551"/>
            </a:xfrm>
            <a:prstGeom prst="rect">
              <a:avLst/>
            </a:prstGeom>
          </p:spPr>
        </p:pic>
        <p:pic>
          <p:nvPicPr>
            <p:cNvPr id="21" name="Рисунок 20"/>
            <p:cNvPicPr>
              <a:picLocks noChangeAspect="1"/>
            </p:cNvPicPr>
            <p:nvPr userDrawn="1"/>
          </p:nvPicPr>
          <p:blipFill>
            <a:blip r:embed="rId3" cstate="email">
              <a:lum bright="70000" contrast="-70000"/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4877854" y="40686"/>
              <a:ext cx="2627932" cy="804551"/>
            </a:xfrm>
            <a:prstGeom prst="rect">
              <a:avLst/>
            </a:prstGeom>
          </p:spPr>
        </p:pic>
      </p:grpSp>
      <p:grpSp>
        <p:nvGrpSpPr>
          <p:cNvPr id="22" name="Группа 21"/>
          <p:cNvGrpSpPr/>
          <p:nvPr userDrawn="1"/>
        </p:nvGrpSpPr>
        <p:grpSpPr>
          <a:xfrm flipV="1">
            <a:off x="4860032" y="4287479"/>
            <a:ext cx="4212108" cy="804551"/>
            <a:chOff x="4877854" y="40686"/>
            <a:chExt cx="4212108" cy="804551"/>
          </a:xfrm>
        </p:grpSpPr>
        <p:pic>
          <p:nvPicPr>
            <p:cNvPr id="23" name="Рисунок 22"/>
            <p:cNvPicPr>
              <a:picLocks noChangeAspect="1"/>
            </p:cNvPicPr>
            <p:nvPr userDrawn="1"/>
          </p:nvPicPr>
          <p:blipFill>
            <a:blip r:embed="rId3" cstate="email">
              <a:lum bright="70000" contrast="-70000"/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 flipH="1">
              <a:off x="6462030" y="40686"/>
              <a:ext cx="2627932" cy="804551"/>
            </a:xfrm>
            <a:prstGeom prst="rect">
              <a:avLst/>
            </a:prstGeom>
          </p:spPr>
        </p:pic>
        <p:pic>
          <p:nvPicPr>
            <p:cNvPr id="24" name="Рисунок 23"/>
            <p:cNvPicPr>
              <a:picLocks noChangeAspect="1"/>
            </p:cNvPicPr>
            <p:nvPr userDrawn="1"/>
          </p:nvPicPr>
          <p:blipFill>
            <a:blip r:embed="rId3" cstate="email">
              <a:lum bright="70000" contrast="-70000"/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4877854" y="40686"/>
              <a:ext cx="2627932" cy="804551"/>
            </a:xfrm>
            <a:prstGeom prst="rect">
              <a:avLst/>
            </a:prstGeom>
          </p:spPr>
        </p:pic>
      </p:grpSp>
      <p:grpSp>
        <p:nvGrpSpPr>
          <p:cNvPr id="16" name="Группа 15"/>
          <p:cNvGrpSpPr/>
          <p:nvPr userDrawn="1"/>
        </p:nvGrpSpPr>
        <p:grpSpPr>
          <a:xfrm>
            <a:off x="119150" y="51470"/>
            <a:ext cx="4212108" cy="804551"/>
            <a:chOff x="4877854" y="40686"/>
            <a:chExt cx="4212108" cy="804551"/>
          </a:xfrm>
        </p:grpSpPr>
        <p:pic>
          <p:nvPicPr>
            <p:cNvPr id="17" name="Рисунок 16"/>
            <p:cNvPicPr>
              <a:picLocks noChangeAspect="1"/>
            </p:cNvPicPr>
            <p:nvPr userDrawn="1"/>
          </p:nvPicPr>
          <p:blipFill>
            <a:blip r:embed="rId3" cstate="email">
              <a:lum bright="70000" contrast="-70000"/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 flipH="1">
              <a:off x="6462030" y="40686"/>
              <a:ext cx="2627932" cy="804551"/>
            </a:xfrm>
            <a:prstGeom prst="rect">
              <a:avLst/>
            </a:prstGeom>
          </p:spPr>
        </p:pic>
        <p:pic>
          <p:nvPicPr>
            <p:cNvPr id="18" name="Рисунок 17"/>
            <p:cNvPicPr>
              <a:picLocks noChangeAspect="1"/>
            </p:cNvPicPr>
            <p:nvPr userDrawn="1"/>
          </p:nvPicPr>
          <p:blipFill>
            <a:blip r:embed="rId3" cstate="email">
              <a:lum bright="70000" contrast="-70000"/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4877854" y="40686"/>
              <a:ext cx="2627932" cy="804551"/>
            </a:xfrm>
            <a:prstGeom prst="rect">
              <a:avLst/>
            </a:prstGeom>
          </p:spPr>
        </p:pic>
      </p:grpSp>
      <p:grpSp>
        <p:nvGrpSpPr>
          <p:cNvPr id="10" name="Группа 9"/>
          <p:cNvGrpSpPr/>
          <p:nvPr userDrawn="1"/>
        </p:nvGrpSpPr>
        <p:grpSpPr>
          <a:xfrm>
            <a:off x="4860032" y="51470"/>
            <a:ext cx="4212108" cy="804551"/>
            <a:chOff x="4877854" y="40686"/>
            <a:chExt cx="4212108" cy="804551"/>
          </a:xfrm>
        </p:grpSpPr>
        <p:pic>
          <p:nvPicPr>
            <p:cNvPr id="8" name="Рисунок 7"/>
            <p:cNvPicPr>
              <a:picLocks noChangeAspect="1"/>
            </p:cNvPicPr>
            <p:nvPr userDrawn="1"/>
          </p:nvPicPr>
          <p:blipFill>
            <a:blip r:embed="rId3" cstate="email">
              <a:lum bright="70000" contrast="-70000"/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 flipH="1">
              <a:off x="6462030" y="40686"/>
              <a:ext cx="2627932" cy="804551"/>
            </a:xfrm>
            <a:prstGeom prst="rect">
              <a:avLst/>
            </a:prstGeom>
          </p:spPr>
        </p:pic>
        <p:pic>
          <p:nvPicPr>
            <p:cNvPr id="12" name="Рисунок 11"/>
            <p:cNvPicPr>
              <a:picLocks noChangeAspect="1"/>
            </p:cNvPicPr>
            <p:nvPr userDrawn="1"/>
          </p:nvPicPr>
          <p:blipFill>
            <a:blip r:embed="rId3" cstate="email">
              <a:lum bright="70000" contrast="-70000"/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4877854" y="40686"/>
              <a:ext cx="2627932" cy="804551"/>
            </a:xfrm>
            <a:prstGeom prst="rect">
              <a:avLst/>
            </a:prstGeom>
          </p:spPr>
        </p:pic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9642"/>
            <a:ext cx="7772400" cy="1102519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Рамка 6"/>
          <p:cNvSpPr/>
          <p:nvPr userDrawn="1"/>
        </p:nvSpPr>
        <p:spPr>
          <a:xfrm>
            <a:off x="0" y="0"/>
            <a:ext cx="9144000" cy="5143500"/>
          </a:xfrm>
          <a:prstGeom prst="frame">
            <a:avLst>
              <a:gd name="adj1" fmla="val 988"/>
            </a:avLst>
          </a:prstGeom>
          <a:solidFill>
            <a:schemeClr val="tx1"/>
          </a:solidFill>
          <a:ln>
            <a:solidFill>
              <a:srgbClr val="000066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r="-100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Группа 46"/>
          <p:cNvGrpSpPr/>
          <p:nvPr userDrawn="1"/>
        </p:nvGrpSpPr>
        <p:grpSpPr>
          <a:xfrm>
            <a:off x="5148064" y="58674"/>
            <a:ext cx="3924076" cy="648073"/>
            <a:chOff x="4877854" y="40686"/>
            <a:chExt cx="4212108" cy="804551"/>
          </a:xfrm>
        </p:grpSpPr>
        <p:pic>
          <p:nvPicPr>
            <p:cNvPr id="48" name="Рисунок 47"/>
            <p:cNvPicPr>
              <a:picLocks noChangeAspect="1"/>
            </p:cNvPicPr>
            <p:nvPr userDrawn="1"/>
          </p:nvPicPr>
          <p:blipFill>
            <a:blip r:embed="rId14" cstate="email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 flipH="1">
              <a:off x="6462030" y="40686"/>
              <a:ext cx="2627932" cy="804551"/>
            </a:xfrm>
            <a:prstGeom prst="rect">
              <a:avLst/>
            </a:prstGeom>
          </p:spPr>
        </p:pic>
        <p:pic>
          <p:nvPicPr>
            <p:cNvPr id="49" name="Рисунок 48"/>
            <p:cNvPicPr>
              <a:picLocks noChangeAspect="1"/>
            </p:cNvPicPr>
            <p:nvPr userDrawn="1"/>
          </p:nvPicPr>
          <p:blipFill>
            <a:blip r:embed="rId14" cstate="email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4877854" y="40686"/>
              <a:ext cx="2627932" cy="804551"/>
            </a:xfrm>
            <a:prstGeom prst="rect">
              <a:avLst/>
            </a:prstGeom>
          </p:spPr>
        </p:pic>
      </p:grpSp>
      <p:grpSp>
        <p:nvGrpSpPr>
          <p:cNvPr id="50" name="Группа 49"/>
          <p:cNvGrpSpPr/>
          <p:nvPr userDrawn="1"/>
        </p:nvGrpSpPr>
        <p:grpSpPr>
          <a:xfrm>
            <a:off x="107504" y="51470"/>
            <a:ext cx="3924076" cy="648073"/>
            <a:chOff x="4877854" y="40686"/>
            <a:chExt cx="4212108" cy="804551"/>
          </a:xfrm>
        </p:grpSpPr>
        <p:pic>
          <p:nvPicPr>
            <p:cNvPr id="51" name="Рисунок 50"/>
            <p:cNvPicPr>
              <a:picLocks noChangeAspect="1"/>
            </p:cNvPicPr>
            <p:nvPr userDrawn="1"/>
          </p:nvPicPr>
          <p:blipFill>
            <a:blip r:embed="rId14" cstate="email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 flipH="1">
              <a:off x="6462030" y="40686"/>
              <a:ext cx="2627932" cy="804551"/>
            </a:xfrm>
            <a:prstGeom prst="rect">
              <a:avLst/>
            </a:prstGeom>
          </p:spPr>
        </p:pic>
        <p:pic>
          <p:nvPicPr>
            <p:cNvPr id="52" name="Рисунок 51"/>
            <p:cNvPicPr>
              <a:picLocks noChangeAspect="1"/>
            </p:cNvPicPr>
            <p:nvPr userDrawn="1"/>
          </p:nvPicPr>
          <p:blipFill>
            <a:blip r:embed="rId14" cstate="email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4877854" y="40686"/>
              <a:ext cx="2627932" cy="804551"/>
            </a:xfrm>
            <a:prstGeom prst="rect">
              <a:avLst/>
            </a:prstGeom>
          </p:spPr>
        </p:pic>
      </p:grpSp>
      <p:grpSp>
        <p:nvGrpSpPr>
          <p:cNvPr id="41" name="Группа 40"/>
          <p:cNvGrpSpPr/>
          <p:nvPr userDrawn="1"/>
        </p:nvGrpSpPr>
        <p:grpSpPr>
          <a:xfrm flipV="1">
            <a:off x="107504" y="4443958"/>
            <a:ext cx="3672408" cy="648072"/>
            <a:chOff x="4877854" y="40686"/>
            <a:chExt cx="4212108" cy="804551"/>
          </a:xfrm>
        </p:grpSpPr>
        <p:pic>
          <p:nvPicPr>
            <p:cNvPr id="42" name="Рисунок 41"/>
            <p:cNvPicPr>
              <a:picLocks noChangeAspect="1"/>
            </p:cNvPicPr>
            <p:nvPr userDrawn="1"/>
          </p:nvPicPr>
          <p:blipFill>
            <a:blip r:embed="rId15" cstate="email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 flipH="1">
              <a:off x="6462030" y="40686"/>
              <a:ext cx="2627932" cy="804551"/>
            </a:xfrm>
            <a:prstGeom prst="rect">
              <a:avLst/>
            </a:prstGeom>
          </p:spPr>
        </p:pic>
        <p:pic>
          <p:nvPicPr>
            <p:cNvPr id="43" name="Рисунок 42"/>
            <p:cNvPicPr>
              <a:picLocks noChangeAspect="1"/>
            </p:cNvPicPr>
            <p:nvPr userDrawn="1"/>
          </p:nvPicPr>
          <p:blipFill>
            <a:blip r:embed="rId15" cstate="email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4877854" y="40686"/>
              <a:ext cx="2627932" cy="804551"/>
            </a:xfrm>
            <a:prstGeom prst="rect">
              <a:avLst/>
            </a:prstGeom>
          </p:spPr>
        </p:pic>
      </p:grpSp>
      <p:grpSp>
        <p:nvGrpSpPr>
          <p:cNvPr id="44" name="Группа 43"/>
          <p:cNvGrpSpPr/>
          <p:nvPr userDrawn="1"/>
        </p:nvGrpSpPr>
        <p:grpSpPr>
          <a:xfrm flipV="1">
            <a:off x="5148064" y="4443957"/>
            <a:ext cx="3924076" cy="648073"/>
            <a:chOff x="4877854" y="40686"/>
            <a:chExt cx="4212108" cy="804551"/>
          </a:xfrm>
        </p:grpSpPr>
        <p:pic>
          <p:nvPicPr>
            <p:cNvPr id="45" name="Рисунок 44"/>
            <p:cNvPicPr>
              <a:picLocks noChangeAspect="1"/>
            </p:cNvPicPr>
            <p:nvPr userDrawn="1"/>
          </p:nvPicPr>
          <p:blipFill>
            <a:blip r:embed="rId14" cstate="email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 flipH="1">
              <a:off x="6462030" y="40686"/>
              <a:ext cx="2627932" cy="804551"/>
            </a:xfrm>
            <a:prstGeom prst="rect">
              <a:avLst/>
            </a:prstGeom>
          </p:spPr>
        </p:pic>
        <p:pic>
          <p:nvPicPr>
            <p:cNvPr id="46" name="Рисунок 45"/>
            <p:cNvPicPr>
              <a:picLocks noChangeAspect="1"/>
            </p:cNvPicPr>
            <p:nvPr userDrawn="1"/>
          </p:nvPicPr>
          <p:blipFill>
            <a:blip r:embed="rId14" cstate="email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4877854" y="40686"/>
              <a:ext cx="2627932" cy="804551"/>
            </a:xfrm>
            <a:prstGeom prst="rect">
              <a:avLst/>
            </a:prstGeom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08.02.2022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2" name="Рамка 11"/>
          <p:cNvSpPr/>
          <p:nvPr userDrawn="1"/>
        </p:nvSpPr>
        <p:spPr>
          <a:xfrm>
            <a:off x="0" y="0"/>
            <a:ext cx="9144000" cy="5143500"/>
          </a:xfrm>
          <a:prstGeom prst="frame">
            <a:avLst>
              <a:gd name="adj1" fmla="val 933"/>
            </a:avLst>
          </a:prstGeom>
          <a:solidFill>
            <a:schemeClr val="tx1"/>
          </a:solidFill>
          <a:ln>
            <a:solidFill>
              <a:srgbClr val="000066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39552" y="1059582"/>
            <a:ext cx="783867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ru-RU" sz="6000" b="1" i="1" dirty="0">
                <a:ln w="10541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Georgia" pitchFamily="18" charset="0"/>
              </a:rPr>
              <a:t>Решение неравенств</a:t>
            </a:r>
          </a:p>
          <a:p>
            <a:pPr lvl="0" algn="ctr">
              <a:spcBef>
                <a:spcPct val="0"/>
              </a:spcBef>
            </a:pPr>
            <a:r>
              <a:rPr lang="ru-RU" sz="6000" b="1" i="1" dirty="0">
                <a:ln w="10541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Georgia" pitchFamily="18" charset="0"/>
              </a:rPr>
              <a:t>  </a:t>
            </a:r>
            <a:r>
              <a:rPr lang="ru-RU" sz="4000" b="1" i="1" dirty="0">
                <a:ln w="10541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Georgia" pitchFamily="18" charset="0"/>
              </a:rPr>
              <a:t>(задания 2 части ОГЭ)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291390" y="215153"/>
            <a:ext cx="17622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/>
              <a:t>9 класс</a:t>
            </a:r>
          </a:p>
        </p:txBody>
      </p:sp>
    </p:spTree>
    <p:extLst>
      <p:ext uri="{BB962C8B-B14F-4D97-AF65-F5344CB8AC3E}">
        <p14:creationId xmlns:p14="http://schemas.microsoft.com/office/powerpoint/2010/main" xmlns="" val="618874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11510"/>
                <a:ext cx="8229600" cy="418311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sz="2400" b="1" dirty="0"/>
                  <a:t>Произведение равно нулю  тогда и только тогда, когда один из сомножителей равен нулю.</a:t>
                </a:r>
              </a:p>
              <a:p>
                <a:pPr marL="0" indent="0">
                  <a:buNone/>
                </a:pPr>
                <a:r>
                  <a:rPr lang="ru-RU" dirty="0"/>
                  <a:t>             </a:t>
                </a:r>
                <a:r>
                  <a:rPr lang="ru-RU" b="1" u="sng" dirty="0"/>
                  <a:t>(х - 7) = </a:t>
                </a:r>
                <a:r>
                  <a:rPr lang="ru-RU" dirty="0"/>
                  <a:t>0    или   </a:t>
                </a:r>
                <a:r>
                  <a:rPr lang="ru-RU" b="1" u="sng" dirty="0"/>
                  <a:t>(х - 7-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b="1" i="1" u="sng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b="1" i="1" u="sng">
                            <a:latin typeface="Cambria Math"/>
                          </a:rPr>
                          <m:t>𝟏𝟏</m:t>
                        </m:r>
                      </m:e>
                    </m:rad>
                  </m:oMath>
                </a14:m>
                <a:r>
                  <a:rPr lang="ru-RU" b="1" u="sng" dirty="0"/>
                  <a:t>) = 0</a:t>
                </a:r>
              </a:p>
              <a:p>
                <a:pPr marL="0" indent="0">
                  <a:buNone/>
                </a:pPr>
                <a:r>
                  <a:rPr lang="ru-RU" b="1" dirty="0"/>
                  <a:t>                 х = 7                      х = 7 +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b="1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b="1" i="1">
                            <a:latin typeface="Cambria Math"/>
                          </a:rPr>
                          <m:t>𝟏𝟏</m:t>
                        </m:r>
                      </m:e>
                    </m:rad>
                  </m:oMath>
                </a14:m>
                <a:r>
                  <a:rPr lang="ru-RU" b="1" dirty="0"/>
                  <a:t> </a:t>
                </a: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11510"/>
                <a:ext cx="8229600" cy="4183113"/>
              </a:xfrm>
              <a:blipFill rotWithShape="1">
                <a:blip r:embed="rId2" cstate="email"/>
                <a:stretch>
                  <a:fillRect l="-1111" t="-1166" r="-12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 стрелкой 4"/>
          <p:cNvCxnSpPr/>
          <p:nvPr/>
        </p:nvCxnSpPr>
        <p:spPr>
          <a:xfrm>
            <a:off x="2333074" y="3024976"/>
            <a:ext cx="5616624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5"/>
          <p:cNvSpPr/>
          <p:nvPr/>
        </p:nvSpPr>
        <p:spPr>
          <a:xfrm>
            <a:off x="5796136" y="2949171"/>
            <a:ext cx="108012" cy="14401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3923928" y="2952968"/>
            <a:ext cx="108012" cy="14401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800642" y="3219822"/>
            <a:ext cx="4860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/>
              <a:t>7 </a:t>
            </a:r>
            <a:endParaRPr lang="ru-RU" sz="32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9" name="Прямоугольник 8"/>
              <p:cNvSpPr/>
              <p:nvPr/>
            </p:nvSpPr>
            <p:spPr>
              <a:xfrm>
                <a:off x="5553121" y="3215108"/>
                <a:ext cx="1544205" cy="6328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3200" b="1" dirty="0"/>
                  <a:t>7+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3200" b="1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3200" b="1" i="1">
                            <a:latin typeface="Cambria Math"/>
                          </a:rPr>
                          <m:t>𝟏𝟏</m:t>
                        </m:r>
                      </m:e>
                    </m:rad>
                  </m:oMath>
                </a14:m>
                <a:r>
                  <a:rPr lang="ru-RU" sz="3200" b="1" dirty="0"/>
                  <a:t> </a:t>
                </a:r>
                <a:endParaRPr lang="ru-RU" sz="3200" dirty="0"/>
              </a:p>
            </p:txBody>
          </p:sp>
        </mc:Choice>
        <mc:Fallback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3121" y="3215108"/>
                <a:ext cx="1544205" cy="632802"/>
              </a:xfrm>
              <a:prstGeom prst="rect">
                <a:avLst/>
              </a:prstGeom>
              <a:blipFill rotWithShape="1">
                <a:blip r:embed="rId3" cstate="email"/>
                <a:stretch>
                  <a:fillRect l="-10277" t="-3846" b="-3173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Дуга 9"/>
          <p:cNvSpPr/>
          <p:nvPr/>
        </p:nvSpPr>
        <p:spPr>
          <a:xfrm>
            <a:off x="757899" y="2581372"/>
            <a:ext cx="3150350" cy="770384"/>
          </a:xfrm>
          <a:prstGeom prst="arc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Дуга 10"/>
          <p:cNvSpPr/>
          <p:nvPr/>
        </p:nvSpPr>
        <p:spPr>
          <a:xfrm flipH="1">
            <a:off x="5870503" y="2472340"/>
            <a:ext cx="3546394" cy="961256"/>
          </a:xfrm>
          <a:prstGeom prst="arc">
            <a:avLst>
              <a:gd name="adj1" fmla="val 15793164"/>
              <a:gd name="adj2" fmla="val 0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Дуга 11"/>
          <p:cNvSpPr/>
          <p:nvPr/>
        </p:nvSpPr>
        <p:spPr>
          <a:xfrm rot="19060550">
            <a:off x="3471066" y="2575816"/>
            <a:ext cx="2777931" cy="2724654"/>
          </a:xfrm>
          <a:prstGeom prst="arc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909245" y="2943935"/>
            <a:ext cx="0" cy="18637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2719287" y="3141208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/>
              <a:t>0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512339" y="2478317"/>
            <a:ext cx="4138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/>
              <a:t>+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7020272" y="2446856"/>
            <a:ext cx="4138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/>
              <a:t>+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727490" y="2478317"/>
            <a:ext cx="3257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/>
              <a:t>-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8" name="Прямоугольник 17"/>
              <p:cNvSpPr/>
              <p:nvPr/>
            </p:nvSpPr>
            <p:spPr>
              <a:xfrm>
                <a:off x="484269" y="4071012"/>
                <a:ext cx="4863092" cy="723275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>
                <a:spAutoFit/>
              </a:bodyPr>
              <a:lstStyle/>
              <a:p>
                <a:r>
                  <a:rPr lang="ru-RU" sz="3600" b="1" dirty="0">
                    <a:solidFill>
                      <a:schemeClr val="bg1"/>
                    </a:solidFill>
                  </a:rPr>
                  <a:t>Ответ: (7; </a:t>
                </a:r>
                <a14:m>
                  <m:oMath xmlns:m="http://schemas.openxmlformats.org/officeDocument/2006/math">
                    <m:r>
                      <a:rPr lang="ru-RU" sz="3600" b="1" i="0" smtClean="0">
                        <a:solidFill>
                          <a:schemeClr val="bg1"/>
                        </a:solidFill>
                        <a:latin typeface="Cambria Math"/>
                      </a:rPr>
                      <m:t>𝟕</m:t>
                    </m:r>
                    <m:r>
                      <a:rPr lang="ru-RU" sz="3600" b="1">
                        <a:solidFill>
                          <a:schemeClr val="bg1"/>
                        </a:solidFill>
                        <a:latin typeface="Cambria Math"/>
                      </a:rPr>
                      <m:t>+</m:t>
                    </m:r>
                    <m:rad>
                      <m:radPr>
                        <m:degHide m:val="on"/>
                        <m:ctrlPr>
                          <a:rPr lang="ru-RU" sz="36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36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𝟏𝟏</m:t>
                        </m:r>
                        <m:r>
                          <a:rPr lang="ru-RU" sz="36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</m:t>
                        </m:r>
                      </m:e>
                    </m:rad>
                    <m:r>
                      <a:rPr lang="ru-RU" sz="3600" b="1" i="1" smtClean="0">
                        <a:solidFill>
                          <a:schemeClr val="bg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ru-RU" sz="3600" b="1" dirty="0">
                    <a:solidFill>
                      <a:schemeClr val="bg1"/>
                    </a:solidFill>
                  </a:rPr>
                  <a:t>)</a:t>
                </a:r>
              </a:p>
            </p:txBody>
          </p:sp>
        </mc:Choice>
        <mc:Fallback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269" y="4071012"/>
                <a:ext cx="4863092" cy="723275"/>
              </a:xfrm>
              <a:prstGeom prst="rect">
                <a:avLst/>
              </a:prstGeom>
              <a:blipFill rotWithShape="1">
                <a:blip r:embed="rId4" cstate="email"/>
                <a:stretch>
                  <a:fillRect l="-3759" t="-4237" b="-296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13083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563638"/>
            <a:ext cx="8496944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u="sng" dirty="0"/>
              <a:t>Решение</a:t>
            </a:r>
            <a:r>
              <a:rPr lang="ru-RU" sz="2800" b="1" dirty="0"/>
              <a:t>.</a:t>
            </a:r>
            <a:r>
              <a:rPr lang="ru-RU" sz="2800" dirty="0"/>
              <a:t> </a:t>
            </a:r>
            <a:r>
              <a:rPr lang="ru-RU" sz="2400" dirty="0"/>
              <a:t>Перенесём  всё налево:</a:t>
            </a:r>
          </a:p>
          <a:p>
            <a:r>
              <a:rPr lang="ru-RU" sz="3600" b="1" dirty="0"/>
              <a:t>                       х²(х² + 7) - 16(х²+7) ≤ 0</a:t>
            </a:r>
          </a:p>
          <a:p>
            <a:r>
              <a:rPr lang="ru-RU" sz="2400" dirty="0"/>
              <a:t>Вынесем  множитель (х²+7):</a:t>
            </a:r>
          </a:p>
          <a:p>
            <a:r>
              <a:rPr lang="ru-RU" sz="3600" b="1" dirty="0"/>
              <a:t>                      (х² + 7)(х² - 16) ≤ 0</a:t>
            </a:r>
          </a:p>
          <a:p>
            <a:r>
              <a:rPr lang="ru-RU" sz="2400" dirty="0"/>
              <a:t>Решим соответствующее уравнение:</a:t>
            </a:r>
          </a:p>
          <a:p>
            <a:r>
              <a:rPr lang="ru-RU" sz="3600" b="1" dirty="0"/>
              <a:t>                       (х² + 7)·(х² - 16) = 0</a:t>
            </a:r>
            <a:endParaRPr lang="ru-RU" sz="3600" dirty="0"/>
          </a:p>
          <a:p>
            <a:endParaRPr lang="ru-RU" dirty="0"/>
          </a:p>
        </p:txBody>
      </p:sp>
      <p:sp>
        <p:nvSpPr>
          <p:cNvPr id="5" name="Заголовок 4"/>
          <p:cNvSpPr txBox="1">
            <a:spLocks/>
          </p:cNvSpPr>
          <p:nvPr/>
        </p:nvSpPr>
        <p:spPr>
          <a:xfrm>
            <a:off x="179512" y="195486"/>
            <a:ext cx="1210588" cy="769441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b="1" dirty="0"/>
              <a:t>№4.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390100" y="195486"/>
            <a:ext cx="6480720" cy="1200329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chemeClr val="bg1"/>
                </a:solidFill>
              </a:rPr>
              <a:t>Решите неравенство </a:t>
            </a:r>
          </a:p>
          <a:p>
            <a:r>
              <a:rPr lang="ru-RU" sz="3600" b="1" dirty="0">
                <a:solidFill>
                  <a:schemeClr val="bg1"/>
                </a:solidFill>
              </a:rPr>
              <a:t>                х²(х² + 7) ≤ 16(х²+7) </a:t>
            </a:r>
            <a:endParaRPr lang="ru-RU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7048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9502"/>
            <a:ext cx="8229600" cy="4255121"/>
          </a:xfrm>
        </p:spPr>
        <p:txBody>
          <a:bodyPr/>
          <a:lstStyle/>
          <a:p>
            <a:pPr marL="0" indent="0">
              <a:buNone/>
            </a:pPr>
            <a:r>
              <a:rPr lang="ru-RU" sz="2400" b="1" dirty="0"/>
              <a:t>Произведение равно нулю  тогда и только тогда, когда один из сомножителей равен нулю.</a:t>
            </a:r>
          </a:p>
          <a:p>
            <a:pPr marL="0" indent="0">
              <a:buNone/>
            </a:pPr>
            <a:r>
              <a:rPr lang="ru-RU" b="1" dirty="0"/>
              <a:t>                 </a:t>
            </a:r>
            <a:r>
              <a:rPr lang="ru-RU" b="1" u="sng" dirty="0"/>
              <a:t>(х² + 7) = 0 </a:t>
            </a:r>
            <a:r>
              <a:rPr lang="ru-RU" b="1" dirty="0"/>
              <a:t>    или     </a:t>
            </a:r>
            <a:r>
              <a:rPr lang="ru-RU" b="1" u="sng" dirty="0"/>
              <a:t>(х² - 16) = 0</a:t>
            </a:r>
          </a:p>
          <a:p>
            <a:pPr marL="0" indent="0">
              <a:buNone/>
            </a:pPr>
            <a:r>
              <a:rPr lang="ru-RU" dirty="0"/>
              <a:t>                     х² = -7                            х² =  16</a:t>
            </a:r>
          </a:p>
          <a:p>
            <a:pPr marL="0" indent="0">
              <a:buNone/>
            </a:pPr>
            <a:r>
              <a:rPr lang="ru-RU" dirty="0"/>
              <a:t>                    </a:t>
            </a:r>
            <a:r>
              <a:rPr lang="ru-RU" sz="2400" dirty="0"/>
              <a:t>нет </a:t>
            </a:r>
            <a:r>
              <a:rPr lang="ru-RU" sz="2400" dirty="0" err="1"/>
              <a:t>реш</a:t>
            </a:r>
            <a:r>
              <a:rPr lang="ru-RU" sz="2400" dirty="0"/>
              <a:t>.                                    </a:t>
            </a:r>
            <a:r>
              <a:rPr lang="ru-RU" dirty="0"/>
              <a:t>Х = ± 4 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2333074" y="3795886"/>
            <a:ext cx="5616624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5"/>
          <p:cNvSpPr/>
          <p:nvPr/>
        </p:nvSpPr>
        <p:spPr>
          <a:xfrm>
            <a:off x="3923928" y="3723878"/>
            <a:ext cx="108012" cy="144016"/>
          </a:xfrm>
          <a:prstGeom prst="ellipse">
            <a:avLst/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5724128" y="3723878"/>
            <a:ext cx="108012" cy="144016"/>
          </a:xfrm>
          <a:prstGeom prst="ellipse">
            <a:avLst/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704601" y="3860531"/>
            <a:ext cx="6110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/>
              <a:t>- 4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432526" y="3882747"/>
            <a:ext cx="6912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/>
              <a:t>+ 4</a:t>
            </a:r>
          </a:p>
        </p:txBody>
      </p:sp>
      <p:sp>
        <p:nvSpPr>
          <p:cNvPr id="10" name="Дуга 9"/>
          <p:cNvSpPr/>
          <p:nvPr/>
        </p:nvSpPr>
        <p:spPr>
          <a:xfrm>
            <a:off x="757899" y="3338686"/>
            <a:ext cx="3150350" cy="770384"/>
          </a:xfrm>
          <a:prstGeom prst="arc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Дуга 10"/>
          <p:cNvSpPr/>
          <p:nvPr/>
        </p:nvSpPr>
        <p:spPr>
          <a:xfrm flipH="1">
            <a:off x="5764202" y="3213879"/>
            <a:ext cx="3546394" cy="961256"/>
          </a:xfrm>
          <a:prstGeom prst="arc">
            <a:avLst>
              <a:gd name="adj1" fmla="val 15793164"/>
              <a:gd name="adj2" fmla="val 0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Дуга 11"/>
          <p:cNvSpPr/>
          <p:nvPr/>
        </p:nvSpPr>
        <p:spPr>
          <a:xfrm rot="19060550">
            <a:off x="3428055" y="3334996"/>
            <a:ext cx="2719939" cy="2574446"/>
          </a:xfrm>
          <a:prstGeom prst="arc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735046" y="3795886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/>
              <a:t>0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735046" y="3195181"/>
            <a:ext cx="3257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/>
              <a:t>-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652549" y="3226311"/>
            <a:ext cx="4138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/>
              <a:t>+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706192" y="3231059"/>
            <a:ext cx="4138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/>
              <a:t>+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79512" y="4427985"/>
            <a:ext cx="3125023" cy="646331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bg1"/>
                </a:solidFill>
              </a:rPr>
              <a:t>Ответ: [-4 ; + 4]</a:t>
            </a:r>
          </a:p>
        </p:txBody>
      </p:sp>
    </p:spTree>
    <p:extLst>
      <p:ext uri="{BB962C8B-B14F-4D97-AF65-F5344CB8AC3E}">
        <p14:creationId xmlns:p14="http://schemas.microsoft.com/office/powerpoint/2010/main" xmlns="" val="2454712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635646"/>
            <a:ext cx="8229600" cy="857250"/>
          </a:xfrm>
        </p:spPr>
        <p:txBody>
          <a:bodyPr>
            <a:noAutofit/>
          </a:bodyPr>
          <a:lstStyle/>
          <a:p>
            <a:r>
              <a:rPr lang="ru-RU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Дидактический материал</a:t>
            </a:r>
          </a:p>
        </p:txBody>
      </p:sp>
    </p:spTree>
    <p:extLst>
      <p:ext uri="{BB962C8B-B14F-4D97-AF65-F5344CB8AC3E}">
        <p14:creationId xmlns:p14="http://schemas.microsoft.com/office/powerpoint/2010/main" xmlns="" val="26010835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b="1" dirty="0"/>
              <a:t>К №1.     Решите неравенство</a:t>
            </a:r>
          </a:p>
        </p:txBody>
      </p:sp>
      <p:pic>
        <p:nvPicPr>
          <p:cNvPr id="3" name="Picture 3" descr="C:\Users\Dom\Desktop\Screenshot_1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867064"/>
            <a:ext cx="2304256" cy="1216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C:\Users\Dom\Desktop\Screenshot_2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6873" y="2677172"/>
            <a:ext cx="2308493" cy="1406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C:\Users\Dom\Desktop\Screenshot_34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131590"/>
            <a:ext cx="2274988" cy="1216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C:\Users\Dom\Desktop\Screenshot_41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07667" y="2677172"/>
            <a:ext cx="2241805" cy="1406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C:\Users\Dom\Desktop\Screenshot_46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12161" y="1131590"/>
            <a:ext cx="2304256" cy="1216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" name="Объект 3"/>
              <p:cNvSpPr txBox="1">
                <a:spLocks/>
              </p:cNvSpPr>
              <p:nvPr/>
            </p:nvSpPr>
            <p:spPr>
              <a:xfrm>
                <a:off x="539552" y="1181102"/>
                <a:ext cx="2415814" cy="1083567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/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𝟏𝟏</m:t>
                          </m:r>
                        </m:num>
                        <m:den>
                          <m:sSup>
                            <m:sSupPr>
                              <m:ctrlPr>
                                <a:rPr lang="ru-RU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х</m:t>
                              </m:r>
                            </m:e>
                            <m:sup>
                              <m:r>
                                <a:rPr lang="ru-RU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ru-RU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−х −</m:t>
                          </m:r>
                          <m:r>
                            <a:rPr lang="ru-RU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𝟖</m:t>
                          </m:r>
                        </m:den>
                      </m:f>
                      <m:r>
                        <a:rPr lang="ru-RU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ru-RU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ru-RU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0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181102"/>
                <a:ext cx="2415814" cy="1083567"/>
              </a:xfrm>
              <a:prstGeom prst="rect">
                <a:avLst/>
              </a:prstGeom>
              <a:blipFill rotWithShape="1">
                <a:blip r:embed="rId7" cstate="email"/>
                <a:stretch>
                  <a:fillRect b="-258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4933575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b="1" dirty="0"/>
              <a:t>К №1.     Решите неравенство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Объект 4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00151"/>
                <a:ext cx="2458616" cy="939551"/>
              </a:xfrm>
              <a:solidFill>
                <a:schemeClr val="tx1"/>
              </a:solidFill>
            </p:spPr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− </m:t>
                        </m:r>
                        <m:r>
                          <a:rPr lang="ru-RU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𝟏𝟏</m:t>
                        </m:r>
                      </m:num>
                      <m:den>
                        <m:sSup>
                          <m:sSupPr>
                            <m:ctrlPr>
                              <a:rPr lang="ru-RU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ru-RU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ru-RU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х+</m:t>
                                </m:r>
                                <m:r>
                                  <a:rPr lang="ru-RU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𝟑</m:t>
                                </m:r>
                              </m:e>
                            </m:d>
                          </m:e>
                          <m:sup>
                            <m:r>
                              <a:rPr lang="ru-RU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ru-RU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−</m:t>
                        </m:r>
                        <m:r>
                          <a:rPr lang="ru-RU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1" dirty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≥</m:t>
                    </m:r>
                    <m:r>
                      <a:rPr lang="ru-RU" b="1" i="1" dirty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𝟎</m:t>
                    </m:r>
                  </m:oMath>
                </a14:m>
                <a:endParaRPr lang="ru-RU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5" name="Объект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00151"/>
                <a:ext cx="2458616" cy="939551"/>
              </a:xfrm>
              <a:blipFill rotWithShape="1">
                <a:blip r:embed="rId2" cstate="email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Объект 4"/>
              <p:cNvSpPr txBox="1">
                <a:spLocks/>
              </p:cNvSpPr>
              <p:nvPr/>
            </p:nvSpPr>
            <p:spPr>
              <a:xfrm>
                <a:off x="467544" y="2427734"/>
                <a:ext cx="2458616" cy="939551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− </m:t>
                        </m:r>
                        <m:r>
                          <a:rPr lang="ru-RU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𝟏𝟓</m:t>
                        </m:r>
                      </m:num>
                      <m:den>
                        <m:sSup>
                          <m:sSupPr>
                            <m:ctrlPr>
                              <a:rPr lang="ru-RU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ru-RU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ru-RU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х+</m:t>
                                </m:r>
                                <m:r>
                                  <a:rPr lang="ru-RU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𝟒</m:t>
                                </m:r>
                              </m:e>
                            </m:d>
                          </m:e>
                          <m:sup>
                            <m:r>
                              <a:rPr lang="ru-RU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ru-RU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−</m:t>
                        </m:r>
                        <m:r>
                          <a:rPr lang="ru-RU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𝟔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1" dirty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≥</m:t>
                    </m:r>
                    <m:r>
                      <a:rPr lang="ru-RU" b="1" i="1" dirty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𝟎</m:t>
                    </m:r>
                  </m:oMath>
                </a14:m>
                <a:endParaRPr lang="ru-RU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6" name="Объект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427734"/>
                <a:ext cx="2458616" cy="939551"/>
              </a:xfrm>
              <a:prstGeom prst="rect">
                <a:avLst/>
              </a:prstGeom>
              <a:blipFill rotWithShape="1">
                <a:blip r:embed="rId3" cstate="email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Объект 4"/>
              <p:cNvSpPr txBox="1">
                <a:spLocks/>
              </p:cNvSpPr>
              <p:nvPr/>
            </p:nvSpPr>
            <p:spPr>
              <a:xfrm>
                <a:off x="3347864" y="1203598"/>
                <a:ext cx="2952328" cy="939551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− </m:t>
                        </m:r>
                        <m:r>
                          <a:rPr lang="ru-RU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𝟕</m:t>
                        </m:r>
                      </m:num>
                      <m:den>
                        <m:sSup>
                          <m:sSupPr>
                            <m:ctrlPr>
                              <a:rPr lang="ru-RU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ru-RU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ru-RU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х  − </m:t>
                                </m:r>
                                <m:r>
                                  <a:rPr lang="ru-RU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e>
                            </m:d>
                          </m:e>
                          <m:sup>
                            <m:r>
                              <a:rPr lang="ru-RU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ru-RU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−</m:t>
                        </m:r>
                        <m:r>
                          <a:rPr lang="ru-RU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𝟏𝟔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1" dirty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≥</m:t>
                    </m:r>
                    <m:r>
                      <a:rPr lang="ru-RU" b="1" i="1" dirty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𝟎</m:t>
                    </m:r>
                  </m:oMath>
                </a14:m>
                <a:endParaRPr lang="ru-RU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7" name="Объект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1203598"/>
                <a:ext cx="2952328" cy="939551"/>
              </a:xfrm>
              <a:prstGeom prst="rect">
                <a:avLst/>
              </a:prstGeom>
              <a:blipFill rotWithShape="1">
                <a:blip r:embed="rId4" cstate="email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Объект 4"/>
              <p:cNvSpPr txBox="1">
                <a:spLocks/>
              </p:cNvSpPr>
              <p:nvPr/>
            </p:nvSpPr>
            <p:spPr>
              <a:xfrm>
                <a:off x="3347864" y="2460729"/>
                <a:ext cx="2952328" cy="939551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− </m:t>
                        </m:r>
                        <m:r>
                          <a:rPr lang="ru-RU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𝟏𝟑</m:t>
                        </m:r>
                      </m:num>
                      <m:den>
                        <m:sSup>
                          <m:sSupPr>
                            <m:ctrlPr>
                              <a:rPr lang="ru-RU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ru-RU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ru-RU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х  − </m:t>
                                </m:r>
                                <m:r>
                                  <a:rPr lang="ru-RU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𝟑</m:t>
                                </m:r>
                              </m:e>
                            </m:d>
                          </m:e>
                          <m:sup>
                            <m:r>
                              <a:rPr lang="ru-RU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ru-RU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− </m:t>
                        </m:r>
                        <m:r>
                          <a:rPr lang="ru-RU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1" dirty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≥</m:t>
                    </m:r>
                    <m:r>
                      <a:rPr lang="ru-RU" b="1" i="1" dirty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𝟎</m:t>
                    </m:r>
                  </m:oMath>
                </a14:m>
                <a:endParaRPr lang="ru-RU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8" name="Объект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2460729"/>
                <a:ext cx="2952328" cy="939551"/>
              </a:xfrm>
              <a:prstGeom prst="rect">
                <a:avLst/>
              </a:prstGeom>
              <a:blipFill rotWithShape="1">
                <a:blip r:embed="rId5" cstate="email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Рисунок 8" descr="C:\Users\Dom\Desktop\Screenshot_5.png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6660232" y="1203597"/>
            <a:ext cx="1944216" cy="9395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3399087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b="1" dirty="0"/>
              <a:t>К №2.   Решите неравенство</a:t>
            </a:r>
            <a:endParaRPr lang="ru-RU" dirty="0"/>
          </a:p>
        </p:txBody>
      </p:sp>
      <p:pic>
        <p:nvPicPr>
          <p:cNvPr id="5" name="Picture 2" descr="C:\Users\Dom\Desktop\Screenshot_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1278369"/>
            <a:ext cx="3143310" cy="618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Dom\Desktop\Screenshot_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2838" y="2139702"/>
            <a:ext cx="3150024" cy="619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C:\Users\Dom\Desktop\Screenshot_1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7956" y="3003798"/>
            <a:ext cx="3164905" cy="717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Dom\Desktop\Screenshot_2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271483"/>
            <a:ext cx="2825807" cy="625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Dom\Desktop\Screenshot_1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3995936" y="2174318"/>
            <a:ext cx="2825807" cy="585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Объект 2"/>
          <p:cNvSpPr txBox="1">
            <a:spLocks/>
          </p:cNvSpPr>
          <p:nvPr/>
        </p:nvSpPr>
        <p:spPr>
          <a:xfrm>
            <a:off x="4012777" y="3003798"/>
            <a:ext cx="3250704" cy="717083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b="1" dirty="0">
                <a:solidFill>
                  <a:schemeClr val="bg1"/>
                </a:solidFill>
              </a:rPr>
              <a:t>(4х - 5)² ≥ (5х - 4)²</a:t>
            </a:r>
          </a:p>
        </p:txBody>
      </p:sp>
    </p:spTree>
    <p:extLst>
      <p:ext uri="{BB962C8B-B14F-4D97-AF65-F5344CB8AC3E}">
        <p14:creationId xmlns:p14="http://schemas.microsoft.com/office/powerpoint/2010/main" xmlns="" val="32870487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b="1" dirty="0"/>
              <a:t>К №3.    Решите неравенство</a:t>
            </a:r>
            <a:endParaRPr lang="ru-RU" dirty="0"/>
          </a:p>
        </p:txBody>
      </p:sp>
      <p:pic>
        <p:nvPicPr>
          <p:cNvPr id="3" name="Picture 3" descr="C:\Users\Dom\Desktop\Screenshot_4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888014" y="1254371"/>
            <a:ext cx="3248866" cy="633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Dom\Desktop\Screenshot_19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88013" y="2143930"/>
            <a:ext cx="3248867" cy="715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Объект 2"/>
              <p:cNvSpPr txBox="1">
                <a:spLocks/>
              </p:cNvSpPr>
              <p:nvPr/>
            </p:nvSpPr>
            <p:spPr>
              <a:xfrm>
                <a:off x="896398" y="3118674"/>
                <a:ext cx="4258816" cy="821228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ru-RU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х+</m:t>
                            </m:r>
                            <m:r>
                              <a:rPr lang="ru-RU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𝟏𝟏</m:t>
                            </m:r>
                          </m:e>
                        </m:d>
                      </m:e>
                      <m:sup>
                        <m:r>
                          <a:rPr lang="ru-RU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ru-RU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&lt; </m:t>
                    </m:r>
                    <m:rad>
                      <m:radPr>
                        <m:degHide m:val="on"/>
                        <m:ctrlPr>
                          <a:rPr lang="ru-RU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ru-RU" b="1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𝟓</m:t>
                        </m:r>
                      </m:e>
                    </m:rad>
                  </m:oMath>
                </a14:m>
                <a:r>
                  <a:rPr lang="ru-RU" b="1" dirty="0">
                    <a:solidFill>
                      <a:schemeClr val="bg1"/>
                    </a:solidFill>
                  </a:rPr>
                  <a:t> (х + 11)</a:t>
                </a:r>
              </a:p>
            </p:txBody>
          </p:sp>
        </mc:Choice>
        <mc:Fallback>
          <p:sp>
            <p:nvSpPr>
              <p:cNvPr id="7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398" y="3118674"/>
                <a:ext cx="4258816" cy="821228"/>
              </a:xfrm>
              <a:prstGeom prst="rect">
                <a:avLst/>
              </a:prstGeom>
              <a:blipFill rotWithShape="1">
                <a:blip r:embed="rId4" cstate="email"/>
                <a:stretch>
                  <a:fillRect t="-29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Рисунок 5" descr="C:\Users\Dom\Desktop\Screenshot_5.png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4788024" y="1255013"/>
            <a:ext cx="2664296" cy="63240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 descr="C:\Users\Dom\Desktop\Screenshot_9.png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4788024" y="2137352"/>
            <a:ext cx="2664296" cy="7224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723087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b="1" dirty="0"/>
              <a:t>К №4. Решите неравенство</a:t>
            </a:r>
            <a:endParaRPr lang="ru-RU" dirty="0"/>
          </a:p>
        </p:txBody>
      </p:sp>
      <p:pic>
        <p:nvPicPr>
          <p:cNvPr id="3" name="Picture 2" descr="C:\Users\Dom\Desktop\Screenshot_1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37875"/>
          <a:stretch>
            <a:fillRect/>
          </a:stretch>
        </p:blipFill>
        <p:spPr bwMode="auto">
          <a:xfrm>
            <a:off x="827583" y="1347614"/>
            <a:ext cx="7116371" cy="652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 descr="C:\Users\Dom\Desktop\Screenshot_5.pn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827584" y="2427734"/>
            <a:ext cx="3101474" cy="5726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72308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4446" y="1635646"/>
            <a:ext cx="8229600" cy="2526929"/>
          </a:xfrm>
        </p:spPr>
        <p:txBody>
          <a:bodyPr>
            <a:normAutofit/>
          </a:bodyPr>
          <a:lstStyle/>
          <a:p>
            <a:r>
              <a:rPr lang="ru-RU" sz="6000" b="1" dirty="0"/>
              <a:t> </a:t>
            </a:r>
            <a:r>
              <a:rPr lang="ru-RU" sz="6000" b="1" dirty="0">
                <a:hlinkClick r:id="rId2" action="ppaction://hlinksldjump"/>
              </a:rPr>
              <a:t>Неравенства</a:t>
            </a:r>
            <a:endParaRPr lang="ru-RU" sz="6000" b="1" dirty="0"/>
          </a:p>
          <a:p>
            <a:r>
              <a:rPr lang="ru-RU" sz="6000" b="1" dirty="0"/>
              <a:t> </a:t>
            </a:r>
            <a:r>
              <a:rPr lang="ru-RU" sz="6000" b="1" dirty="0">
                <a:hlinkClick r:id="" action="ppaction://noaction"/>
              </a:rPr>
              <a:t>Системы неравенств</a:t>
            </a:r>
            <a:endParaRPr lang="ru-RU" sz="6000" b="1" dirty="0"/>
          </a:p>
        </p:txBody>
      </p:sp>
      <p:pic>
        <p:nvPicPr>
          <p:cNvPr id="4" name="Picture 2" descr="http://demo.win-w.ru/upload/iblock/a5f/%D0%BC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1" y="123478"/>
            <a:ext cx="4379735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04111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491630"/>
            <a:ext cx="8229600" cy="1728192"/>
          </a:xfrm>
        </p:spPr>
        <p:txBody>
          <a:bodyPr>
            <a:noAutofit/>
          </a:bodyPr>
          <a:lstStyle/>
          <a:p>
            <a:r>
              <a:rPr lang="ru-RU" sz="7200" b="1" dirty="0"/>
              <a:t>НЕРАВЕНСТВА </a:t>
            </a:r>
            <a:br>
              <a:rPr lang="ru-RU" sz="7200" b="1" dirty="0"/>
            </a:br>
            <a:r>
              <a:rPr lang="ru-RU" sz="4000" b="1" dirty="0"/>
              <a:t>(2-ая часть ОГЭ)</a:t>
            </a:r>
          </a:p>
        </p:txBody>
      </p:sp>
    </p:spTree>
    <p:extLst>
      <p:ext uri="{BB962C8B-B14F-4D97-AF65-F5344CB8AC3E}">
        <p14:creationId xmlns:p14="http://schemas.microsoft.com/office/powerpoint/2010/main" xmlns="" val="1473207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1873" y="242813"/>
            <a:ext cx="121058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/>
              <a:t>№1.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Прямоугольник 2"/>
              <p:cNvSpPr/>
              <p:nvPr/>
            </p:nvSpPr>
            <p:spPr>
              <a:xfrm>
                <a:off x="216532" y="1177271"/>
                <a:ext cx="8675948" cy="30693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3200" b="1" u="sng" dirty="0"/>
                  <a:t>Решение.</a:t>
                </a:r>
                <a:r>
                  <a:rPr lang="ru-RU" sz="3200" b="1" dirty="0"/>
                  <a:t> Т.к. 16 &gt; 0, а дробь ≤ 0, то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2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х</m:t>
                        </m:r>
                      </m:e>
                      <m:sup>
                        <m:r>
                          <a:rPr lang="ru-RU" sz="32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ru-RU" sz="3200" b="1" i="1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ru-RU" sz="3200" b="1" i="1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ru-RU" sz="3200" b="1" i="1">
                        <a:solidFill>
                          <a:schemeClr val="tx1"/>
                        </a:solidFill>
                        <a:latin typeface="Cambria Math"/>
                      </a:rPr>
                      <m:t>х−</m:t>
                    </m:r>
                    <m:r>
                      <a:rPr lang="ru-RU" sz="3200" b="1" i="1">
                        <a:solidFill>
                          <a:schemeClr val="tx1"/>
                        </a:solidFill>
                        <a:latin typeface="Cambria Math"/>
                      </a:rPr>
                      <m:t>𝟐𝟒</m:t>
                    </m:r>
                  </m:oMath>
                </a14:m>
                <a:r>
                  <a:rPr lang="ru-RU" sz="3200" dirty="0">
                    <a:solidFill>
                      <a:schemeClr val="tx1"/>
                    </a:solidFill>
                  </a:rPr>
                  <a:t> &lt; 0</a:t>
                </a:r>
              </a:p>
              <a:p>
                <a:r>
                  <a:rPr lang="ru-RU" sz="3200" dirty="0"/>
                  <a:t>Решим соответствующее уравнение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200" b="1" i="1">
                            <a:latin typeface="Cambria Math"/>
                          </a:rPr>
                          <m:t>х</m:t>
                        </m:r>
                      </m:e>
                      <m:sup>
                        <m:r>
                          <a:rPr lang="ru-RU" sz="3200" b="1" i="1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ru-RU" sz="3200" b="1" i="1">
                        <a:latin typeface="Cambria Math"/>
                      </a:rPr>
                      <m:t>−</m:t>
                    </m:r>
                    <m:r>
                      <a:rPr lang="ru-RU" sz="3200" b="1" i="1">
                        <a:latin typeface="Cambria Math"/>
                      </a:rPr>
                      <m:t>𝟐</m:t>
                    </m:r>
                    <m:r>
                      <a:rPr lang="ru-RU" sz="3200" b="1" i="1">
                        <a:latin typeface="Cambria Math"/>
                      </a:rPr>
                      <m:t>х−</m:t>
                    </m:r>
                    <m:r>
                      <a:rPr lang="ru-RU" sz="3200" b="1" i="1">
                        <a:latin typeface="Cambria Math"/>
                      </a:rPr>
                      <m:t>𝟐𝟒</m:t>
                    </m:r>
                  </m:oMath>
                </a14:m>
                <a:r>
                  <a:rPr lang="ru-RU" sz="3200" dirty="0">
                    <a:solidFill>
                      <a:schemeClr val="tx1"/>
                    </a:solidFill>
                  </a:rPr>
                  <a:t> = 0       и   по   т. Виета   имеем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х</m:t>
                        </m:r>
                      </m:e>
                      <m:sub>
                        <m:r>
                          <a:rPr lang="ru-RU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1 </m:t>
                        </m:r>
                      </m:sub>
                    </m:sSub>
                  </m:oMath>
                </a14:m>
                <a:r>
                  <a:rPr lang="ru-RU" sz="3200" dirty="0">
                    <a:solidFill>
                      <a:schemeClr val="tx1"/>
                    </a:solidFill>
                  </a:rPr>
                  <a:t>= 6 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х</m:t>
                        </m:r>
                      </m:e>
                      <m:sub>
                        <m:r>
                          <a:rPr lang="ru-RU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sz="3200" dirty="0">
                    <a:solidFill>
                      <a:schemeClr val="tx1"/>
                    </a:solidFill>
                  </a:rPr>
                  <a:t> = - 4</a:t>
                </a:r>
              </a:p>
              <a:p>
                <a:r>
                  <a:rPr lang="ru-RU" sz="3200" dirty="0">
                    <a:solidFill>
                      <a:schemeClr val="tx1"/>
                    </a:solidFill>
                  </a:rPr>
                  <a:t>                                </a:t>
                </a:r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532" y="1177271"/>
                <a:ext cx="8675948" cy="3069302"/>
              </a:xfrm>
              <a:prstGeom prst="rect">
                <a:avLst/>
              </a:prstGeom>
              <a:blipFill rotWithShape="1">
                <a:blip r:embed="rId2" cstate="email"/>
                <a:stretch>
                  <a:fillRect l="-1827" t="-25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Объект 2"/>
              <p:cNvSpPr txBox="1">
                <a:spLocks/>
              </p:cNvSpPr>
              <p:nvPr/>
            </p:nvSpPr>
            <p:spPr>
              <a:xfrm>
                <a:off x="1835695" y="235142"/>
                <a:ext cx="6203032" cy="867543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:r>
                  <a:rPr lang="ru-RU" b="1" dirty="0">
                    <a:solidFill>
                      <a:schemeClr val="bg1"/>
                    </a:solidFill>
                  </a:rPr>
                  <a:t>Решите неравенство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𝟏𝟔</m:t>
                        </m:r>
                      </m:num>
                      <m:den>
                        <m:sSup>
                          <m:sSupPr>
                            <m:ctrlPr>
                              <a:rPr lang="ru-RU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х</m:t>
                            </m:r>
                          </m:e>
                          <m:sup>
                            <m:r>
                              <a:rPr lang="ru-RU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ru-RU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ru-RU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ru-RU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х−</m:t>
                        </m:r>
                        <m:r>
                          <a:rPr lang="ru-RU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𝟐𝟒</m:t>
                        </m:r>
                      </m:den>
                    </m:f>
                    <m:r>
                      <a:rPr lang="ru-RU" b="1" i="1" smtClean="0">
                        <a:solidFill>
                          <a:schemeClr val="bg1"/>
                        </a:solidFill>
                        <a:latin typeface="Cambria Math"/>
                      </a:rPr>
                      <m:t> </m:t>
                    </m:r>
                    <m:r>
                      <a:rPr lang="ru-RU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≤</m:t>
                    </m:r>
                    <m:r>
                      <a:rPr lang="ru-RU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𝟎</m:t>
                    </m:r>
                  </m:oMath>
                </a14:m>
                <a:endParaRPr lang="ru-RU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6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5" y="235142"/>
                <a:ext cx="6203032" cy="867543"/>
              </a:xfrm>
              <a:prstGeom prst="rect">
                <a:avLst/>
              </a:prstGeom>
              <a:blipFill rotWithShape="1">
                <a:blip r:embed="rId3"/>
                <a:stretch>
                  <a:fillRect l="-22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 стрелкой 6"/>
          <p:cNvCxnSpPr/>
          <p:nvPr/>
        </p:nvCxnSpPr>
        <p:spPr>
          <a:xfrm>
            <a:off x="3203848" y="4299942"/>
            <a:ext cx="4176464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Овал 10"/>
          <p:cNvSpPr/>
          <p:nvPr/>
        </p:nvSpPr>
        <p:spPr>
          <a:xfrm>
            <a:off x="4247964" y="4228882"/>
            <a:ext cx="108012" cy="14401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5796136" y="4227934"/>
            <a:ext cx="108012" cy="14401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035406" y="4414306"/>
            <a:ext cx="6110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/>
              <a:t>- 4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637584" y="4414306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/>
              <a:t>6</a:t>
            </a:r>
          </a:p>
        </p:txBody>
      </p:sp>
      <p:sp>
        <p:nvSpPr>
          <p:cNvPr id="15" name="Дуга 14"/>
          <p:cNvSpPr/>
          <p:nvPr/>
        </p:nvSpPr>
        <p:spPr>
          <a:xfrm>
            <a:off x="2102491" y="3828046"/>
            <a:ext cx="2124236" cy="770384"/>
          </a:xfrm>
          <a:prstGeom prst="arc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Дуга 16"/>
          <p:cNvSpPr/>
          <p:nvPr/>
        </p:nvSpPr>
        <p:spPr>
          <a:xfrm flipH="1">
            <a:off x="5848580" y="3843690"/>
            <a:ext cx="2395827" cy="770384"/>
          </a:xfrm>
          <a:prstGeom prst="arc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Дуга 17"/>
          <p:cNvSpPr/>
          <p:nvPr/>
        </p:nvSpPr>
        <p:spPr>
          <a:xfrm rot="19060550">
            <a:off x="3947420" y="3976790"/>
            <a:ext cx="2189156" cy="2189000"/>
          </a:xfrm>
          <a:prstGeom prst="arc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4937212" y="4227934"/>
            <a:ext cx="0" cy="18637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4786369" y="4414306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/>
              <a:t>0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4855298" y="3783077"/>
            <a:ext cx="3257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/>
              <a:t>-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3402923" y="3767975"/>
            <a:ext cx="4138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/>
              <a:t>+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6381277" y="3767975"/>
            <a:ext cx="4138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/>
              <a:t>+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228760" y="4411225"/>
            <a:ext cx="2674578" cy="646331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bg1"/>
                </a:solidFill>
              </a:rPr>
              <a:t>Ответ: (-4; 6)</a:t>
            </a:r>
          </a:p>
        </p:txBody>
      </p:sp>
    </p:spTree>
    <p:extLst>
      <p:ext uri="{BB962C8B-B14F-4D97-AF65-F5344CB8AC3E}">
        <p14:creationId xmlns:p14="http://schemas.microsoft.com/office/powerpoint/2010/main" xmlns="" val="3559018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om\Desktop\Screenshot_2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1649830" y="218567"/>
            <a:ext cx="6624737" cy="1110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16532" y="257963"/>
            <a:ext cx="121058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/>
              <a:t>№1.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Прямоугольник 2"/>
              <p:cNvSpPr/>
              <p:nvPr/>
            </p:nvSpPr>
            <p:spPr>
              <a:xfrm>
                <a:off x="216532" y="1328988"/>
                <a:ext cx="8675948" cy="43239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3200" b="1" u="sng" dirty="0"/>
                  <a:t>Решение</a:t>
                </a:r>
                <a:r>
                  <a:rPr lang="ru-RU" sz="3200" b="1" dirty="0"/>
                  <a:t>. Умножим всё неравенство на  (-1) и </a:t>
                </a:r>
              </a:p>
              <a:p>
                <a:r>
                  <a:rPr lang="ru-RU" sz="3200" b="1" dirty="0"/>
                  <a:t>получаем  </a:t>
                </a:r>
                <a14:m>
                  <m:oMath xmlns:m="http://schemas.openxmlformats.org/officeDocument/2006/math">
                    <m:r>
                      <a:rPr lang="ru-RU" sz="3200" b="1" i="0" smtClean="0">
                        <a:latin typeface="Cambria Math"/>
                      </a:rPr>
                      <m:t>  </m:t>
                    </m:r>
                    <m:f>
                      <m:fPr>
                        <m:ctrlPr>
                          <a:rPr lang="ru-RU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1" smtClean="0">
                            <a:latin typeface="Cambria Math"/>
                          </a:rPr>
                          <m:t>𝟏𝟏</m:t>
                        </m:r>
                      </m:num>
                      <m:den>
                        <m:sSup>
                          <m:sSupPr>
                            <m:ctrlPr>
                              <a:rPr lang="ru-RU" sz="32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ru-RU" sz="32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ru-RU" sz="3200" b="1" i="1" smtClean="0">
                                    <a:latin typeface="Cambria Math"/>
                                  </a:rPr>
                                  <m:t>х−</m:t>
                                </m:r>
                                <m:r>
                                  <a:rPr lang="ru-RU" sz="3200" b="1" i="1" smtClean="0">
                                    <a:latin typeface="Cambria Math"/>
                                  </a:rPr>
                                  <m:t>𝟐</m:t>
                                </m:r>
                              </m:e>
                            </m:d>
                          </m:e>
                          <m:sup>
                            <m:r>
                              <a:rPr lang="ru-RU" sz="3200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ru-RU" sz="3200" b="1" i="1" smtClean="0">
                            <a:latin typeface="Cambria Math"/>
                          </a:rPr>
                          <m:t>−</m:t>
                        </m:r>
                        <m:r>
                          <a:rPr lang="ru-RU" sz="3200" b="1" i="1" smtClean="0"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3200" dirty="0"/>
                  <a:t> </a:t>
                </a:r>
                <a14:m>
                  <m:oMath xmlns:m="http://schemas.openxmlformats.org/officeDocument/2006/math">
                    <m:r>
                      <a:rPr lang="ru-RU" sz="3200" i="1" dirty="0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ru-RU" sz="3200" b="0" i="1" dirty="0" smtClean="0">
                        <a:latin typeface="Cambria Math"/>
                        <a:ea typeface="Cambria Math"/>
                      </a:rPr>
                      <m:t>0</m:t>
                    </m:r>
                  </m:oMath>
                </a14:m>
                <a:r>
                  <a:rPr lang="ru-RU" sz="3200" dirty="0"/>
                  <a:t>, но т.к.  11 &gt; 0,  то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32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ru-RU" sz="3200" b="1" i="1">
                                <a:latin typeface="Cambria Math"/>
                              </a:rPr>
                              <m:t>х−</m:t>
                            </m:r>
                            <m:r>
                              <a:rPr lang="ru-RU" sz="3200" b="1" i="1">
                                <a:latin typeface="Cambria Math"/>
                              </a:rPr>
                              <m:t>𝟐</m:t>
                            </m:r>
                          </m:e>
                        </m:d>
                      </m:e>
                      <m:sup>
                        <m:r>
                          <a:rPr lang="ru-RU" sz="3200" b="1" i="1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ru-RU" sz="3200" b="1" i="1">
                        <a:latin typeface="Cambria Math"/>
                      </a:rPr>
                      <m:t>−</m:t>
                    </m:r>
                    <m:r>
                      <a:rPr lang="ru-RU" sz="3200" b="1" i="1">
                        <a:latin typeface="Cambria Math"/>
                      </a:rPr>
                      <m:t>𝟑</m:t>
                    </m:r>
                  </m:oMath>
                </a14:m>
                <a:r>
                  <a:rPr lang="ru-RU" sz="3200" dirty="0"/>
                  <a:t>  &lt; 0.   </a:t>
                </a:r>
              </a:p>
              <a:p>
                <a:r>
                  <a:rPr lang="ru-RU" sz="3200" dirty="0"/>
                  <a:t>Решим соответствующее уравнение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200" b="1" i="0" smtClean="0">
                            <a:latin typeface="Cambria Math"/>
                          </a:rPr>
                          <m:t>                               </m:t>
                        </m:r>
                        <m:d>
                          <m:dPr>
                            <m:ctrlPr>
                              <a:rPr lang="ru-RU" sz="32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ru-RU" sz="3200" b="1" i="1">
                                <a:latin typeface="Cambria Math"/>
                              </a:rPr>
                              <m:t>х−</m:t>
                            </m:r>
                            <m:r>
                              <a:rPr lang="ru-RU" sz="3200" b="1" i="1">
                                <a:latin typeface="Cambria Math"/>
                              </a:rPr>
                              <m:t>𝟐</m:t>
                            </m:r>
                          </m:e>
                        </m:d>
                      </m:e>
                      <m:sup>
                        <m:r>
                          <a:rPr lang="ru-RU" sz="3200" b="1" i="1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ru-RU" sz="3200" b="1" i="1">
                        <a:latin typeface="Cambria Math"/>
                      </a:rPr>
                      <m:t>−</m:t>
                    </m:r>
                    <m:r>
                      <a:rPr lang="ru-RU" sz="3200" b="1" i="1">
                        <a:latin typeface="Cambria Math"/>
                      </a:rPr>
                      <m:t>𝟑</m:t>
                    </m:r>
                  </m:oMath>
                </a14:m>
                <a:r>
                  <a:rPr lang="ru-RU" sz="3200" dirty="0"/>
                  <a:t> =0</a:t>
                </a:r>
              </a:p>
              <a:p>
                <a:r>
                  <a:rPr lang="ru-RU" sz="3200" dirty="0"/>
                  <a:t>                             х² - 4х + 4 – 3 = 0</a:t>
                </a:r>
              </a:p>
              <a:p>
                <a:r>
                  <a:rPr lang="ru-RU" sz="3200" dirty="0"/>
                  <a:t>                                х² - 4х + 1 = 0 </a:t>
                </a:r>
              </a:p>
              <a:p>
                <a:endParaRPr lang="ru-RU" sz="3200" dirty="0"/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532" y="1328988"/>
                <a:ext cx="8675948" cy="4323941"/>
              </a:xfrm>
              <a:prstGeom prst="rect">
                <a:avLst/>
              </a:prstGeom>
              <a:blipFill rotWithShape="1">
                <a:blip r:embed="rId3" cstate="email"/>
                <a:stretch>
                  <a:fillRect l="-1827" t="-18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164880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267494"/>
                <a:ext cx="8640960" cy="4327129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b="1" dirty="0"/>
                  <a:t>D</a:t>
                </a:r>
                <a:r>
                  <a:rPr lang="ru-RU" b="1" dirty="0"/>
                  <a:t> = </a:t>
                </a:r>
                <a:r>
                  <a:rPr lang="ru-RU" dirty="0"/>
                  <a:t>в² - 4 ас = 16 – 4 </a:t>
                </a:r>
                <a:r>
                  <a:rPr lang="ru-RU" b="1" dirty="0"/>
                  <a:t>= 12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latin typeface="Cambria Math"/>
                          </a:rPr>
                          <m:t>−в </m:t>
                        </m:r>
                        <m:r>
                          <a:rPr lang="ru-RU" b="1" i="1" smtClean="0">
                            <a:latin typeface="Cambria Math"/>
                            <a:ea typeface="Cambria Math"/>
                          </a:rPr>
                          <m:t>∓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b="1" i="1" smtClean="0">
                                <a:latin typeface="Cambria Math"/>
                                <a:ea typeface="Cambria Math"/>
                              </a:rPr>
                              <m:t>𝑫</m:t>
                            </m:r>
                          </m:e>
                        </m:rad>
                      </m:num>
                      <m:den>
                        <m:r>
                          <a:rPr lang="ru-RU" b="1" i="1" smtClean="0">
                            <a:latin typeface="Cambria Math"/>
                          </a:rPr>
                          <m:t>𝟐</m:t>
                        </m:r>
                        <m:r>
                          <a:rPr lang="ru-RU" b="1" i="1" smtClean="0">
                            <a:latin typeface="Cambria Math"/>
                          </a:rPr>
                          <m:t>а</m:t>
                        </m:r>
                      </m:den>
                    </m:f>
                  </m:oMath>
                </a14:m>
                <a:r>
                  <a:rPr lang="ru-RU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latin typeface="Cambria Math"/>
                          </a:rPr>
                          <m:t>𝟒</m:t>
                        </m:r>
                        <m:r>
                          <a:rPr lang="ru-RU" b="1" i="1" smtClean="0">
                            <a:latin typeface="Cambria Math"/>
                            <a:ea typeface="Cambria Math"/>
                          </a:rPr>
                          <m:t>∓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  <a:ea typeface="Cambria Math"/>
                              </a:rPr>
                              <m:t>𝟏𝟐</m:t>
                            </m:r>
                          </m:e>
                        </m:rad>
                      </m:num>
                      <m:den>
                        <m:r>
                          <a:rPr lang="ru-RU" b="1" i="1" smtClean="0"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b="1" dirty="0"/>
                  <a:t>   =&gt;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b="1" i="1" smtClean="0">
                            <a:latin typeface="Cambria Math"/>
                          </a:rPr>
                          <m:t>х</m:t>
                        </m:r>
                      </m:e>
                      <m:sub>
                        <m:r>
                          <a:rPr lang="ru-RU" b="1" i="1" smtClean="0">
                            <a:latin typeface="Cambria Math"/>
                          </a:rPr>
                          <m:t>𝟏</m:t>
                        </m:r>
                        <m:r>
                          <a:rPr lang="ru-RU" b="1" i="1" smtClean="0">
                            <a:latin typeface="Cambria Math"/>
                          </a:rPr>
                          <m:t>/</m:t>
                        </m:r>
                        <m:r>
                          <a:rPr lang="ru-RU" b="1" i="1" smtClean="0"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ru-RU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latin typeface="Cambria Math"/>
                          </a:rPr>
                          <m:t>𝟒</m:t>
                        </m:r>
                        <m:r>
                          <a:rPr lang="ru-RU" b="1" i="1" smtClean="0">
                            <a:latin typeface="Cambria Math"/>
                            <a:ea typeface="Cambria Math"/>
                          </a:rPr>
                          <m:t>∓</m:t>
                        </m:r>
                        <m:r>
                          <a:rPr lang="ru-RU" b="1" i="1" smtClean="0">
                            <a:latin typeface="Cambria Math"/>
                            <a:ea typeface="Cambria Math"/>
                          </a:rPr>
                          <m:t>𝟐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  <a:ea typeface="Cambria Math"/>
                              </a:rPr>
                              <m:t>𝟑</m:t>
                            </m:r>
                          </m:e>
                        </m:rad>
                      </m:num>
                      <m:den>
                        <m:r>
                          <a:rPr lang="ru-RU" b="1" i="1" smtClean="0"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latin typeface="Cambria Math"/>
                          </a:rPr>
                          <m:t>𝟐</m:t>
                        </m:r>
                        <m:r>
                          <a:rPr lang="ru-RU" b="1" i="1" smtClean="0">
                            <a:latin typeface="Cambria Math"/>
                          </a:rPr>
                          <m:t>(</m:t>
                        </m:r>
                        <m:r>
                          <a:rPr lang="ru-RU" b="1" i="1" smtClean="0">
                            <a:latin typeface="Cambria Math"/>
                          </a:rPr>
                          <m:t>𝟐</m:t>
                        </m:r>
                        <m:r>
                          <a:rPr lang="ru-RU" b="1" i="1" smtClean="0">
                            <a:latin typeface="Cambria Math"/>
                            <a:ea typeface="Cambria Math"/>
                          </a:rPr>
                          <m:t>∓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  <a:ea typeface="Cambria Math"/>
                              </a:rPr>
                              <m:t>𝟑</m:t>
                            </m:r>
                          </m:e>
                        </m:rad>
                        <m:r>
                          <a:rPr lang="ru-RU" b="1" i="1" smtClean="0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ru-RU" b="1" i="1" smtClean="0"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b="1" dirty="0"/>
                  <a:t> =2±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b="1" i="1" smtClean="0">
                            <a:latin typeface="Cambria Math"/>
                          </a:rPr>
                          <m:t>𝟑</m:t>
                        </m:r>
                      </m:e>
                    </m:rad>
                  </m:oMath>
                </a14:m>
                <a:endParaRPr lang="ru-RU" b="1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267494"/>
                <a:ext cx="8640960" cy="4327129"/>
              </a:xfrm>
              <a:blipFill rotWithShape="1">
                <a:blip r:embed="rId2" cstate="email"/>
                <a:stretch>
                  <a:fillRect l="-1763" t="-183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Прямая со стрелкой 3"/>
          <p:cNvCxnSpPr/>
          <p:nvPr/>
        </p:nvCxnSpPr>
        <p:spPr>
          <a:xfrm>
            <a:off x="1907704" y="2787774"/>
            <a:ext cx="5616624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5"/>
          <p:cNvSpPr/>
          <p:nvPr/>
        </p:nvSpPr>
        <p:spPr>
          <a:xfrm>
            <a:off x="3419872" y="2715766"/>
            <a:ext cx="108012" cy="14401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5364088" y="2726010"/>
            <a:ext cx="108012" cy="14401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Дуга 7"/>
          <p:cNvSpPr/>
          <p:nvPr/>
        </p:nvSpPr>
        <p:spPr>
          <a:xfrm>
            <a:off x="323528" y="2340818"/>
            <a:ext cx="3150350" cy="770384"/>
          </a:xfrm>
          <a:prstGeom prst="arc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Дуга 8"/>
          <p:cNvSpPr/>
          <p:nvPr/>
        </p:nvSpPr>
        <p:spPr>
          <a:xfrm flipH="1">
            <a:off x="5439762" y="2290128"/>
            <a:ext cx="3546394" cy="961256"/>
          </a:xfrm>
          <a:prstGeom prst="arc">
            <a:avLst>
              <a:gd name="adj1" fmla="val 15793164"/>
              <a:gd name="adj2" fmla="val 0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Дуга 9"/>
          <p:cNvSpPr/>
          <p:nvPr/>
        </p:nvSpPr>
        <p:spPr>
          <a:xfrm rot="19060550">
            <a:off x="3039018" y="2361551"/>
            <a:ext cx="2777931" cy="2724654"/>
          </a:xfrm>
          <a:prstGeom prst="arc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2483767" y="2704832"/>
            <a:ext cx="0" cy="18637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2287239" y="2940330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/>
              <a:t>0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3" name="Прямоугольник 12"/>
              <p:cNvSpPr/>
              <p:nvPr/>
            </p:nvSpPr>
            <p:spPr>
              <a:xfrm>
                <a:off x="2971385" y="2807579"/>
                <a:ext cx="1213987" cy="6311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3200" b="1" dirty="0"/>
                  <a:t>2</a:t>
                </a:r>
                <a14:m>
                  <m:oMath xmlns:m="http://schemas.openxmlformats.org/officeDocument/2006/math">
                    <m:r>
                      <a:rPr lang="ru-RU" sz="3200" b="1" i="0" smtClean="0">
                        <a:latin typeface="Cambria Math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ru-RU" sz="3200" b="1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3200" b="1" i="1">
                            <a:latin typeface="Cambria Math"/>
                          </a:rPr>
                          <m:t>𝟑</m:t>
                        </m:r>
                      </m:e>
                    </m:rad>
                  </m:oMath>
                </a14:m>
                <a:endParaRPr lang="ru-RU" sz="3200" b="1" dirty="0"/>
              </a:p>
            </p:txBody>
          </p:sp>
        </mc:Choice>
        <mc:Fallback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385" y="2807579"/>
                <a:ext cx="1213987" cy="631198"/>
              </a:xfrm>
              <a:prstGeom prst="rect">
                <a:avLst/>
              </a:prstGeom>
              <a:blipFill rotWithShape="1">
                <a:blip r:embed="rId3" cstate="email"/>
                <a:stretch>
                  <a:fillRect l="-12500" t="-4854" b="-320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4" name="Прямоугольник 13"/>
              <p:cNvSpPr/>
              <p:nvPr/>
            </p:nvSpPr>
            <p:spPr>
              <a:xfrm>
                <a:off x="5004047" y="2817140"/>
                <a:ext cx="1213987" cy="6311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3200" b="1" dirty="0"/>
                  <a:t>2</a:t>
                </a:r>
                <a14:m>
                  <m:oMath xmlns:m="http://schemas.openxmlformats.org/officeDocument/2006/math">
                    <m:r>
                      <a:rPr lang="ru-RU" sz="3200" b="1" i="0" smtClean="0">
                        <a:latin typeface="Cambria Math"/>
                      </a:rPr>
                      <m:t>+</m:t>
                    </m:r>
                    <m:rad>
                      <m:radPr>
                        <m:degHide m:val="on"/>
                        <m:ctrlPr>
                          <a:rPr lang="ru-RU" sz="3200" b="1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3200" b="1" i="1">
                            <a:latin typeface="Cambria Math"/>
                          </a:rPr>
                          <m:t>𝟑</m:t>
                        </m:r>
                      </m:e>
                    </m:rad>
                  </m:oMath>
                </a14:m>
                <a:endParaRPr lang="ru-RU" sz="3200" b="1" dirty="0"/>
              </a:p>
            </p:txBody>
          </p:sp>
        </mc:Choice>
        <mc:Fallback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7" y="2817140"/>
                <a:ext cx="1213987" cy="631198"/>
              </a:xfrm>
              <a:prstGeom prst="rect">
                <a:avLst/>
              </a:prstGeom>
              <a:blipFill rotWithShape="1">
                <a:blip r:embed="rId4" cstate="email"/>
                <a:stretch>
                  <a:fillRect l="-13065" t="-4808" b="-307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Прямоугольник 14"/>
          <p:cNvSpPr/>
          <p:nvPr/>
        </p:nvSpPr>
        <p:spPr>
          <a:xfrm>
            <a:off x="1933197" y="2194133"/>
            <a:ext cx="4138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/>
              <a:t>+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516216" y="2207911"/>
            <a:ext cx="4138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/>
              <a:t>+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265118" y="2229673"/>
            <a:ext cx="3257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/>
              <a:t>-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8" name="Прямоугольник 17"/>
              <p:cNvSpPr/>
              <p:nvPr/>
            </p:nvSpPr>
            <p:spPr>
              <a:xfrm>
                <a:off x="555002" y="3715503"/>
                <a:ext cx="4863092" cy="698589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>
                <a:spAutoFit/>
              </a:bodyPr>
              <a:lstStyle/>
              <a:p>
                <a:r>
                  <a:rPr lang="ru-RU" sz="3600" b="1" dirty="0">
                    <a:solidFill>
                      <a:schemeClr val="bg1"/>
                    </a:solidFill>
                  </a:rPr>
                  <a:t>Ответ: ( 2</a:t>
                </a:r>
                <a14:m>
                  <m:oMath xmlns:m="http://schemas.openxmlformats.org/officeDocument/2006/math">
                    <m:r>
                      <a:rPr lang="ru-RU" sz="3600" b="1">
                        <a:solidFill>
                          <a:schemeClr val="bg1"/>
                        </a:solidFill>
                        <a:latin typeface="Cambria Math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ru-RU" sz="36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3600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𝟑</m:t>
                        </m:r>
                      </m:e>
                    </m:rad>
                  </m:oMath>
                </a14:m>
                <a:r>
                  <a:rPr lang="ru-RU" sz="3600" b="1" dirty="0">
                    <a:solidFill>
                      <a:schemeClr val="bg1"/>
                    </a:solidFill>
                  </a:rPr>
                  <a:t>; 2</a:t>
                </a:r>
                <a14:m>
                  <m:oMath xmlns:m="http://schemas.openxmlformats.org/officeDocument/2006/math">
                    <m:r>
                      <a:rPr lang="ru-RU" sz="3600" b="1">
                        <a:solidFill>
                          <a:schemeClr val="bg1"/>
                        </a:solidFill>
                        <a:latin typeface="Cambria Math"/>
                      </a:rPr>
                      <m:t>+</m:t>
                    </m:r>
                    <m:rad>
                      <m:radPr>
                        <m:degHide m:val="on"/>
                        <m:ctrlPr>
                          <a:rPr lang="ru-RU" sz="36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3600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ru-RU" sz="36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</m:t>
                        </m:r>
                      </m:e>
                    </m:rad>
                    <m:r>
                      <a:rPr lang="ru-RU" sz="3600" b="1" i="1" smtClean="0">
                        <a:solidFill>
                          <a:schemeClr val="bg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ru-RU" sz="3600" b="1" dirty="0">
                    <a:solidFill>
                      <a:schemeClr val="bg1"/>
                    </a:solidFill>
                  </a:rPr>
                  <a:t>)</a:t>
                </a:r>
              </a:p>
            </p:txBody>
          </p:sp>
        </mc:Choice>
        <mc:Fallback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002" y="3715503"/>
                <a:ext cx="4863092" cy="698589"/>
              </a:xfrm>
              <a:prstGeom prst="rect">
                <a:avLst/>
              </a:prstGeom>
              <a:blipFill rotWithShape="1">
                <a:blip r:embed="rId5" cstate="email"/>
                <a:stretch>
                  <a:fillRect l="-3759" t="-5217" b="-321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645977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843558"/>
            <a:ext cx="8712968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u="sng" dirty="0"/>
              <a:t>Решение</a:t>
            </a:r>
            <a:r>
              <a:rPr lang="ru-RU" sz="3200" b="1" dirty="0"/>
              <a:t>.  </a:t>
            </a:r>
            <a:r>
              <a:rPr lang="ru-RU" sz="2400" dirty="0"/>
              <a:t>Перенесём  всё налево</a:t>
            </a:r>
          </a:p>
          <a:p>
            <a:r>
              <a:rPr lang="ru-RU" sz="3200" dirty="0"/>
              <a:t>                       </a:t>
            </a:r>
            <a:r>
              <a:rPr lang="ru-RU" sz="3200" b="1" dirty="0"/>
              <a:t>(2х - 3)² -  (3х - 2)² ≥ 0</a:t>
            </a:r>
          </a:p>
          <a:p>
            <a:r>
              <a:rPr lang="ru-RU" sz="2400" b="1" dirty="0"/>
              <a:t>Решим соответствующее уравнение  </a:t>
            </a:r>
          </a:p>
          <a:p>
            <a:r>
              <a:rPr lang="ru-RU" sz="2400" b="1" dirty="0"/>
              <a:t>Используем ФСУ:   а² - в² = (а-в)(</a:t>
            </a:r>
            <a:r>
              <a:rPr lang="ru-RU" sz="2400" b="1" dirty="0" err="1"/>
              <a:t>а+в</a:t>
            </a:r>
            <a:r>
              <a:rPr lang="ru-RU" sz="2400" b="1" dirty="0"/>
              <a:t>)</a:t>
            </a:r>
          </a:p>
          <a:p>
            <a:r>
              <a:rPr lang="ru-RU" sz="3200" b="1" dirty="0"/>
              <a:t>               ((2х - 3)-(3х - 2))·((2х - 3)+(3х - 2)) = 0</a:t>
            </a:r>
          </a:p>
          <a:p>
            <a:r>
              <a:rPr lang="ru-RU" sz="3200" b="1" dirty="0"/>
              <a:t>                             (-х -1)·(5х - 5) = 0</a:t>
            </a:r>
          </a:p>
          <a:p>
            <a:r>
              <a:rPr lang="ru-RU" sz="3200" b="1" dirty="0"/>
              <a:t> </a:t>
            </a:r>
            <a:r>
              <a:rPr lang="ru-RU" sz="2400" b="1" dirty="0"/>
              <a:t>Произведение равно нулю  тогда и только тогда, когда один из сомножителей равен нулю.</a:t>
            </a:r>
          </a:p>
          <a:p>
            <a:r>
              <a:rPr lang="ru-RU" sz="3200" b="1" dirty="0"/>
              <a:t>                        (- х -1) = 0   или     (5х - 5) = 0 </a:t>
            </a:r>
            <a:endParaRPr lang="ru-RU" sz="3200" dirty="0"/>
          </a:p>
          <a:p>
            <a:endParaRPr lang="ru-RU" sz="32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49883"/>
            <a:ext cx="121058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ru-RU" sz="4400" b="1" dirty="0"/>
              <a:t>№2.</a:t>
            </a: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1763688" y="195486"/>
            <a:ext cx="7200800" cy="648072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b="1" dirty="0">
                <a:solidFill>
                  <a:schemeClr val="bg1"/>
                </a:solidFill>
              </a:rPr>
              <a:t>Решите неравенство  (2х - 3)² </a:t>
            </a:r>
            <a:r>
              <a:rPr lang="ru-RU" b="1" dirty="0">
                <a:solidFill>
                  <a:schemeClr val="bg1"/>
                </a:solidFill>
                <a:latin typeface="Times New Roman"/>
                <a:cs typeface="Times New Roman"/>
              </a:rPr>
              <a:t>≥</a:t>
            </a:r>
            <a:r>
              <a:rPr lang="ru-RU" b="1" dirty="0">
                <a:solidFill>
                  <a:schemeClr val="bg1"/>
                </a:solidFill>
              </a:rPr>
              <a:t>  (3х - 2)² 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00391" y="2202418"/>
            <a:ext cx="2230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(2х - 3)² -  (3х - 2)² = 0</a:t>
            </a:r>
          </a:p>
        </p:txBody>
      </p:sp>
    </p:spTree>
    <p:extLst>
      <p:ext uri="{BB962C8B-B14F-4D97-AF65-F5344CB8AC3E}">
        <p14:creationId xmlns:p14="http://schemas.microsoft.com/office/powerpoint/2010/main" xmlns="" val="4215112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12304" y="410816"/>
            <a:ext cx="8229600" cy="418311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                </a:t>
            </a:r>
            <a:r>
              <a:rPr lang="ru-RU" u="sng" dirty="0"/>
              <a:t>-  х – 1 = 0</a:t>
            </a:r>
            <a:r>
              <a:rPr lang="ru-RU" dirty="0"/>
              <a:t>                </a:t>
            </a:r>
            <a:r>
              <a:rPr lang="ru-RU" u="sng" dirty="0"/>
              <a:t>5(х - 1)= 0</a:t>
            </a:r>
          </a:p>
          <a:p>
            <a:pPr marL="0" indent="0">
              <a:buNone/>
            </a:pPr>
            <a:r>
              <a:rPr lang="ru-RU" dirty="0"/>
              <a:t>                  - х = 1                          х = +1</a:t>
            </a:r>
          </a:p>
          <a:p>
            <a:pPr marL="0" indent="0">
              <a:buNone/>
            </a:pPr>
            <a:r>
              <a:rPr lang="ru-RU" dirty="0"/>
              <a:t>                    х = - 1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2333074" y="3024976"/>
            <a:ext cx="5616624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>
            <a:off x="3995936" y="2931790"/>
            <a:ext cx="108012" cy="144016"/>
          </a:xfrm>
          <a:prstGeom prst="ellipse">
            <a:avLst/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5868144" y="2931790"/>
            <a:ext cx="108012" cy="144016"/>
          </a:xfrm>
          <a:prstGeom prst="ellipse">
            <a:avLst/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798415" y="3075806"/>
            <a:ext cx="6110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/>
              <a:t>- 1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630548" y="3078787"/>
            <a:ext cx="6912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/>
              <a:t>+ 1</a:t>
            </a:r>
          </a:p>
        </p:txBody>
      </p:sp>
      <p:sp>
        <p:nvSpPr>
          <p:cNvPr id="10" name="Дуга 9"/>
          <p:cNvSpPr/>
          <p:nvPr/>
        </p:nvSpPr>
        <p:spPr>
          <a:xfrm>
            <a:off x="899592" y="2597809"/>
            <a:ext cx="3150350" cy="770384"/>
          </a:xfrm>
          <a:prstGeom prst="arc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Дуга 10"/>
          <p:cNvSpPr/>
          <p:nvPr/>
        </p:nvSpPr>
        <p:spPr>
          <a:xfrm flipH="1">
            <a:off x="5947520" y="2502373"/>
            <a:ext cx="3546394" cy="961256"/>
          </a:xfrm>
          <a:prstGeom prst="arc">
            <a:avLst>
              <a:gd name="adj1" fmla="val 15793164"/>
              <a:gd name="adj2" fmla="val 0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Дуга 11"/>
          <p:cNvSpPr/>
          <p:nvPr/>
        </p:nvSpPr>
        <p:spPr>
          <a:xfrm rot="19060550">
            <a:off x="3543075" y="2575815"/>
            <a:ext cx="2777931" cy="2724654"/>
          </a:xfrm>
          <a:prstGeom prst="arc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5116415" y="2931790"/>
            <a:ext cx="0" cy="18637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4944858" y="3118162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/>
              <a:t>0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842272" y="2407449"/>
            <a:ext cx="4138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/>
              <a:t>+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800914" y="2401084"/>
            <a:ext cx="37382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/>
              <a:t>-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7092280" y="2400218"/>
            <a:ext cx="37382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/>
              <a:t>-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853897" y="3929767"/>
            <a:ext cx="3125023" cy="646331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bg1"/>
                </a:solidFill>
              </a:rPr>
              <a:t>Ответ: [-1 ; + 1]</a:t>
            </a:r>
          </a:p>
        </p:txBody>
      </p:sp>
    </p:spTree>
    <p:extLst>
      <p:ext uri="{BB962C8B-B14F-4D97-AF65-F5344CB8AC3E}">
        <p14:creationId xmlns:p14="http://schemas.microsoft.com/office/powerpoint/2010/main" xmlns="" val="1004527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4"/>
          <p:cNvSpPr>
            <a:spLocks noGrp="1"/>
          </p:cNvSpPr>
          <p:nvPr>
            <p:ph type="title"/>
          </p:nvPr>
        </p:nvSpPr>
        <p:spPr>
          <a:xfrm>
            <a:off x="179512" y="144384"/>
            <a:ext cx="121058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ru-RU" sz="4400" b="1" dirty="0"/>
              <a:t>№3.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Прямоугольник 1"/>
              <p:cNvSpPr/>
              <p:nvPr/>
            </p:nvSpPr>
            <p:spPr>
              <a:xfrm>
                <a:off x="1907704" y="195486"/>
                <a:ext cx="6480720" cy="1254382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>
                <a:spAutoFit/>
              </a:bodyPr>
              <a:lstStyle/>
              <a:p>
                <a:r>
                  <a:rPr lang="ru-RU" sz="3600" b="1" dirty="0">
                    <a:solidFill>
                      <a:schemeClr val="bg1"/>
                    </a:solidFill>
                  </a:rPr>
                  <a:t>Решите неравенство </a:t>
                </a:r>
              </a:p>
              <a:p>
                <a:r>
                  <a:rPr lang="ru-RU" sz="3600" b="1" dirty="0">
                    <a:solidFill>
                      <a:schemeClr val="bg1"/>
                    </a:solidFill>
                  </a:rPr>
                  <a:t>                  (х - 7)² &lt;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36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36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𝟏𝟏</m:t>
                        </m:r>
                      </m:e>
                    </m:rad>
                  </m:oMath>
                </a14:m>
                <a:r>
                  <a:rPr lang="ru-RU" sz="3600" b="1" dirty="0">
                    <a:solidFill>
                      <a:schemeClr val="bg1"/>
                    </a:solidFill>
                  </a:rPr>
                  <a:t> (х - 7) </a:t>
                </a:r>
                <a:endParaRPr lang="ru-RU" sz="36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195486"/>
                <a:ext cx="6480720" cy="1254382"/>
              </a:xfrm>
              <a:prstGeom prst="rect">
                <a:avLst/>
              </a:prstGeom>
              <a:blipFill rotWithShape="1">
                <a:blip r:embed="rId2" cstate="email"/>
                <a:stretch>
                  <a:fillRect l="-2916" t="-7282" b="-179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Прямоугольник 7"/>
              <p:cNvSpPr/>
              <p:nvPr/>
            </p:nvSpPr>
            <p:spPr>
              <a:xfrm>
                <a:off x="207330" y="1563638"/>
                <a:ext cx="8757157" cy="37631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3600" b="1" u="sng" dirty="0"/>
                  <a:t>Решение</a:t>
                </a:r>
                <a:r>
                  <a:rPr lang="ru-RU" sz="3600" b="1" dirty="0"/>
                  <a:t>.</a:t>
                </a:r>
                <a:r>
                  <a:rPr lang="ru-RU" sz="3600" dirty="0"/>
                  <a:t> </a:t>
                </a:r>
                <a:r>
                  <a:rPr lang="ru-RU" sz="2400" dirty="0"/>
                  <a:t>Перенесём  всё налево:</a:t>
                </a:r>
              </a:p>
              <a:p>
                <a:r>
                  <a:rPr lang="ru-RU" sz="3600" b="1" dirty="0">
                    <a:solidFill>
                      <a:schemeClr val="tx1"/>
                    </a:solidFill>
                  </a:rPr>
                  <a:t>                      (х - 7)² -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36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𝟏𝟏</m:t>
                        </m:r>
                      </m:e>
                    </m:rad>
                  </m:oMath>
                </a14:m>
                <a:r>
                  <a:rPr lang="ru-RU" sz="3600" b="1" dirty="0">
                    <a:solidFill>
                      <a:schemeClr val="tx1"/>
                    </a:solidFill>
                  </a:rPr>
                  <a:t> (х-7) &lt; 0</a:t>
                </a:r>
                <a:endParaRPr lang="ru-RU" sz="3600" dirty="0">
                  <a:solidFill>
                    <a:schemeClr val="tx1"/>
                  </a:solidFill>
                </a:endParaRPr>
              </a:p>
              <a:p>
                <a:r>
                  <a:rPr lang="ru-RU" sz="2400" dirty="0"/>
                  <a:t>Вынесем  множитель (х-7):</a:t>
                </a:r>
              </a:p>
              <a:p>
                <a:r>
                  <a:rPr lang="ru-RU" sz="3600" dirty="0"/>
                  <a:t>                   (х - 7)(х - 7-</a:t>
                </a:r>
                <a:r>
                  <a:rPr lang="ru-RU" sz="3600" b="1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3600" b="1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3600" b="1" i="1">
                            <a:latin typeface="Cambria Math"/>
                          </a:rPr>
                          <m:t>𝟏𝟏</m:t>
                        </m:r>
                      </m:e>
                    </m:rad>
                  </m:oMath>
                </a14:m>
                <a:r>
                  <a:rPr lang="ru-RU" sz="3600" dirty="0"/>
                  <a:t>) &lt; 0</a:t>
                </a:r>
              </a:p>
              <a:p>
                <a:r>
                  <a:rPr lang="ru-RU" sz="2400" dirty="0"/>
                  <a:t>Решим соответствующее уравнение:</a:t>
                </a:r>
              </a:p>
              <a:p>
                <a:r>
                  <a:rPr lang="ru-RU" sz="3600" dirty="0"/>
                  <a:t>                   (х - 7)·(х - 7-</a:t>
                </a:r>
                <a:r>
                  <a:rPr lang="ru-RU" sz="3600" b="1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3600" b="1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3600" b="1" i="1">
                            <a:latin typeface="Cambria Math"/>
                          </a:rPr>
                          <m:t>𝟏𝟏</m:t>
                        </m:r>
                      </m:e>
                    </m:rad>
                  </m:oMath>
                </a14:m>
                <a:r>
                  <a:rPr lang="ru-RU" sz="3600" dirty="0"/>
                  <a:t>) = 0</a:t>
                </a:r>
              </a:p>
              <a:p>
                <a:endParaRPr lang="ru-RU" sz="3600" dirty="0"/>
              </a:p>
            </p:txBody>
          </p:sp>
        </mc:Choice>
        <mc:Fallback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330" y="1563638"/>
                <a:ext cx="8757157" cy="3763146"/>
              </a:xfrm>
              <a:prstGeom prst="rect">
                <a:avLst/>
              </a:prstGeom>
              <a:blipFill rotWithShape="1">
                <a:blip r:embed="rId3" cstate="email"/>
                <a:stretch>
                  <a:fillRect l="-2088" t="-243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6185427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FFFF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1638</TotalTime>
  <Words>378</Words>
  <Application>Microsoft Office PowerPoint</Application>
  <PresentationFormat>Экран (16:9)</PresentationFormat>
  <Paragraphs>91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Слайд 1</vt:lpstr>
      <vt:lpstr>Слайд 2</vt:lpstr>
      <vt:lpstr>НЕРАВЕНСТВА  (2-ая часть ОГЭ)</vt:lpstr>
      <vt:lpstr>Слайд 4</vt:lpstr>
      <vt:lpstr>Слайд 5</vt:lpstr>
      <vt:lpstr>Слайд 6</vt:lpstr>
      <vt:lpstr>№2.</vt:lpstr>
      <vt:lpstr>Слайд 8</vt:lpstr>
      <vt:lpstr>№3.</vt:lpstr>
      <vt:lpstr>Слайд 10</vt:lpstr>
      <vt:lpstr>Слайд 11</vt:lpstr>
      <vt:lpstr>Слайд 12</vt:lpstr>
      <vt:lpstr>Дидактический материал</vt:lpstr>
      <vt:lpstr>К №1.     Решите неравенство</vt:lpstr>
      <vt:lpstr>К №1.     Решите неравенство</vt:lpstr>
      <vt:lpstr>К №2.   Решите неравенство</vt:lpstr>
      <vt:lpstr>К №3.    Решите неравенство</vt:lpstr>
      <vt:lpstr>К №4. Решите неравенство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Юлия Марина</cp:lastModifiedBy>
  <cp:revision>157</cp:revision>
  <dcterms:created xsi:type="dcterms:W3CDTF">2015-12-17T19:30:37Z</dcterms:created>
  <dcterms:modified xsi:type="dcterms:W3CDTF">2022-02-08T04:35:08Z</dcterms:modified>
</cp:coreProperties>
</file>