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315" r:id="rId4"/>
    <p:sldId id="306" r:id="rId5"/>
    <p:sldId id="265" r:id="rId6"/>
    <p:sldId id="307" r:id="rId7"/>
    <p:sldId id="266" r:id="rId8"/>
    <p:sldId id="309" r:id="rId9"/>
    <p:sldId id="282" r:id="rId10"/>
    <p:sldId id="312" r:id="rId11"/>
    <p:sldId id="297" r:id="rId12"/>
    <p:sldId id="313" r:id="rId13"/>
    <p:sldId id="300" r:id="rId14"/>
    <p:sldId id="301" r:id="rId15"/>
    <p:sldId id="311" r:id="rId16"/>
    <p:sldId id="288" r:id="rId17"/>
    <p:sldId id="302" r:id="rId18"/>
    <p:sldId id="303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F00FF"/>
    <a:srgbClr val="000066"/>
    <a:srgbClr val="0000FF"/>
    <a:srgbClr val="0000CC"/>
    <a:srgbClr val="99CCFF"/>
    <a:srgbClr val="663300"/>
    <a:srgbClr val="FF6600"/>
    <a:srgbClr val="00FF00"/>
    <a:srgbClr val="6059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34" autoAdjust="0"/>
    <p:restoredTop sz="94662" autoAdjust="0"/>
  </p:normalViewPr>
  <p:slideViewPr>
    <p:cSldViewPr>
      <p:cViewPr varScale="1">
        <p:scale>
          <a:sx n="92" d="100"/>
          <a:sy n="92" d="100"/>
        </p:scale>
        <p:origin x="-52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47233-E3F4-4210-AF52-5CCBAAF08DC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C0668-458D-44EF-83E2-92938A22B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5309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7000" r="-10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 userDrawn="1"/>
        </p:nvGrpSpPr>
        <p:grpSpPr>
          <a:xfrm flipV="1">
            <a:off x="2465946" y="4227934"/>
            <a:ext cx="4212108" cy="804551"/>
            <a:chOff x="4877854" y="40686"/>
            <a:chExt cx="4212108" cy="804551"/>
          </a:xfrm>
        </p:grpSpPr>
        <p:pic>
          <p:nvPicPr>
            <p:cNvPr id="39" name="Рисунок 38"/>
            <p:cNvPicPr>
              <a:picLocks noChangeAspect="1"/>
            </p:cNvPicPr>
            <p:nvPr userDrawn="1"/>
          </p:nvPicPr>
          <p:blipFill>
            <a:blip r:embed="rId3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 userDrawn="1"/>
          </p:nvPicPr>
          <p:blipFill>
            <a:blip r:embed="rId3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35" name="Группа 34"/>
          <p:cNvGrpSpPr/>
          <p:nvPr userDrawn="1"/>
        </p:nvGrpSpPr>
        <p:grpSpPr>
          <a:xfrm>
            <a:off x="2465946" y="51469"/>
            <a:ext cx="4212108" cy="804551"/>
            <a:chOff x="4877854" y="40686"/>
            <a:chExt cx="4212108" cy="804551"/>
          </a:xfrm>
        </p:grpSpPr>
        <p:pic>
          <p:nvPicPr>
            <p:cNvPr id="36" name="Рисунок 35"/>
            <p:cNvPicPr>
              <a:picLocks noChangeAspect="1"/>
            </p:cNvPicPr>
            <p:nvPr userDrawn="1"/>
          </p:nvPicPr>
          <p:blipFill>
            <a:blip r:embed="rId3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 userDrawn="1"/>
          </p:nvPicPr>
          <p:blipFill>
            <a:blip r:embed="rId3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25" name="Группа 24"/>
          <p:cNvGrpSpPr/>
          <p:nvPr userDrawn="1"/>
        </p:nvGrpSpPr>
        <p:grpSpPr>
          <a:xfrm rot="5400000">
            <a:off x="6168863" y="2199022"/>
            <a:ext cx="5040560" cy="745455"/>
            <a:chOff x="4877854" y="40686"/>
            <a:chExt cx="4212108" cy="804551"/>
          </a:xfrm>
        </p:grpSpPr>
        <p:pic>
          <p:nvPicPr>
            <p:cNvPr id="26" name="Рисунок 25"/>
            <p:cNvPicPr>
              <a:picLocks noChangeAspect="1"/>
            </p:cNvPicPr>
            <p:nvPr userDrawn="1"/>
          </p:nvPicPr>
          <p:blipFill>
            <a:blip r:embed="rId4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 userDrawn="1"/>
          </p:nvPicPr>
          <p:blipFill>
            <a:blip r:embed="rId4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31" name="Группа 30"/>
          <p:cNvGrpSpPr/>
          <p:nvPr userDrawn="1"/>
        </p:nvGrpSpPr>
        <p:grpSpPr>
          <a:xfrm rot="16200000" flipH="1">
            <a:off x="-2058968" y="2217943"/>
            <a:ext cx="4981017" cy="648074"/>
            <a:chOff x="4877854" y="40686"/>
            <a:chExt cx="4212108" cy="804551"/>
          </a:xfrm>
        </p:grpSpPr>
        <p:pic>
          <p:nvPicPr>
            <p:cNvPr id="32" name="Рисунок 31"/>
            <p:cNvPicPr>
              <a:picLocks noChangeAspect="1"/>
            </p:cNvPicPr>
            <p:nvPr userDrawn="1"/>
          </p:nvPicPr>
          <p:blipFill>
            <a:blip r:embed="rId5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33" name="Рисунок 32"/>
            <p:cNvPicPr>
              <a:picLocks noChangeAspect="1"/>
            </p:cNvPicPr>
            <p:nvPr userDrawn="1"/>
          </p:nvPicPr>
          <p:blipFill>
            <a:blip r:embed="rId5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19" name="Группа 18"/>
          <p:cNvGrpSpPr/>
          <p:nvPr userDrawn="1"/>
        </p:nvGrpSpPr>
        <p:grpSpPr>
          <a:xfrm flipV="1">
            <a:off x="119150" y="4287479"/>
            <a:ext cx="4212108" cy="804551"/>
            <a:chOff x="4877854" y="40686"/>
            <a:chExt cx="4212108" cy="804551"/>
          </a:xfrm>
        </p:grpSpPr>
        <p:pic>
          <p:nvPicPr>
            <p:cNvPr id="20" name="Рисунок 19"/>
            <p:cNvPicPr>
              <a:picLocks noChangeAspect="1"/>
            </p:cNvPicPr>
            <p:nvPr userDrawn="1"/>
          </p:nvPicPr>
          <p:blipFill>
            <a:blip r:embed="rId3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 userDrawn="1"/>
          </p:nvPicPr>
          <p:blipFill>
            <a:blip r:embed="rId3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22" name="Группа 21"/>
          <p:cNvGrpSpPr/>
          <p:nvPr userDrawn="1"/>
        </p:nvGrpSpPr>
        <p:grpSpPr>
          <a:xfrm flipV="1">
            <a:off x="4860032" y="4287479"/>
            <a:ext cx="4212108" cy="804551"/>
            <a:chOff x="4877854" y="40686"/>
            <a:chExt cx="4212108" cy="804551"/>
          </a:xfrm>
        </p:grpSpPr>
        <p:pic>
          <p:nvPicPr>
            <p:cNvPr id="23" name="Рисунок 22"/>
            <p:cNvPicPr>
              <a:picLocks noChangeAspect="1"/>
            </p:cNvPicPr>
            <p:nvPr userDrawn="1"/>
          </p:nvPicPr>
          <p:blipFill>
            <a:blip r:embed="rId3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 userDrawn="1"/>
          </p:nvPicPr>
          <p:blipFill>
            <a:blip r:embed="rId3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16" name="Группа 15"/>
          <p:cNvGrpSpPr/>
          <p:nvPr userDrawn="1"/>
        </p:nvGrpSpPr>
        <p:grpSpPr>
          <a:xfrm>
            <a:off x="119150" y="51470"/>
            <a:ext cx="4212108" cy="804551"/>
            <a:chOff x="4877854" y="40686"/>
            <a:chExt cx="4212108" cy="804551"/>
          </a:xfrm>
        </p:grpSpPr>
        <p:pic>
          <p:nvPicPr>
            <p:cNvPr id="17" name="Рисунок 16"/>
            <p:cNvPicPr>
              <a:picLocks noChangeAspect="1"/>
            </p:cNvPicPr>
            <p:nvPr userDrawn="1"/>
          </p:nvPicPr>
          <p:blipFill>
            <a:blip r:embed="rId3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 userDrawn="1"/>
          </p:nvPicPr>
          <p:blipFill>
            <a:blip r:embed="rId3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4860032" y="51470"/>
            <a:ext cx="4212108" cy="804551"/>
            <a:chOff x="4877854" y="40686"/>
            <a:chExt cx="4212108" cy="804551"/>
          </a:xfrm>
        </p:grpSpPr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3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 cstate="email">
              <a:lum bright="70000" contrast="-7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9642"/>
            <a:ext cx="7772400" cy="1102519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988"/>
            </a:avLst>
          </a:prstGeom>
          <a:solidFill>
            <a:schemeClr val="tx1"/>
          </a:solidFill>
          <a:ln>
            <a:solidFill>
              <a:srgbClr val="00006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r="-10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Группа 46"/>
          <p:cNvGrpSpPr/>
          <p:nvPr userDrawn="1"/>
        </p:nvGrpSpPr>
        <p:grpSpPr>
          <a:xfrm>
            <a:off x="5148064" y="58674"/>
            <a:ext cx="3924076" cy="648073"/>
            <a:chOff x="4877854" y="40686"/>
            <a:chExt cx="4212108" cy="804551"/>
          </a:xfrm>
        </p:grpSpPr>
        <p:pic>
          <p:nvPicPr>
            <p:cNvPr id="48" name="Рисунок 47"/>
            <p:cNvPicPr>
              <a:picLocks noChangeAspect="1"/>
            </p:cNvPicPr>
            <p:nvPr userDrawn="1"/>
          </p:nvPicPr>
          <p:blipFill>
            <a:blip r:embed="rId14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49" name="Рисунок 48"/>
            <p:cNvPicPr>
              <a:picLocks noChangeAspect="1"/>
            </p:cNvPicPr>
            <p:nvPr userDrawn="1"/>
          </p:nvPicPr>
          <p:blipFill>
            <a:blip r:embed="rId14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50" name="Группа 49"/>
          <p:cNvGrpSpPr/>
          <p:nvPr userDrawn="1"/>
        </p:nvGrpSpPr>
        <p:grpSpPr>
          <a:xfrm>
            <a:off x="107504" y="51470"/>
            <a:ext cx="3924076" cy="648073"/>
            <a:chOff x="4877854" y="40686"/>
            <a:chExt cx="4212108" cy="804551"/>
          </a:xfrm>
        </p:grpSpPr>
        <p:pic>
          <p:nvPicPr>
            <p:cNvPr id="51" name="Рисунок 50"/>
            <p:cNvPicPr>
              <a:picLocks noChangeAspect="1"/>
            </p:cNvPicPr>
            <p:nvPr userDrawn="1"/>
          </p:nvPicPr>
          <p:blipFill>
            <a:blip r:embed="rId14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52" name="Рисунок 51"/>
            <p:cNvPicPr>
              <a:picLocks noChangeAspect="1"/>
            </p:cNvPicPr>
            <p:nvPr userDrawn="1"/>
          </p:nvPicPr>
          <p:blipFill>
            <a:blip r:embed="rId14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41" name="Группа 40"/>
          <p:cNvGrpSpPr/>
          <p:nvPr userDrawn="1"/>
        </p:nvGrpSpPr>
        <p:grpSpPr>
          <a:xfrm flipV="1">
            <a:off x="107504" y="4443958"/>
            <a:ext cx="3672408" cy="648072"/>
            <a:chOff x="4877854" y="40686"/>
            <a:chExt cx="4212108" cy="804551"/>
          </a:xfrm>
        </p:grpSpPr>
        <p:pic>
          <p:nvPicPr>
            <p:cNvPr id="42" name="Рисунок 41"/>
            <p:cNvPicPr>
              <a:picLocks noChangeAspect="1"/>
            </p:cNvPicPr>
            <p:nvPr userDrawn="1"/>
          </p:nvPicPr>
          <p:blipFill>
            <a:blip r:embed="rId15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43" name="Рисунок 42"/>
            <p:cNvPicPr>
              <a:picLocks noChangeAspect="1"/>
            </p:cNvPicPr>
            <p:nvPr userDrawn="1"/>
          </p:nvPicPr>
          <p:blipFill>
            <a:blip r:embed="rId15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grpSp>
        <p:nvGrpSpPr>
          <p:cNvPr id="44" name="Группа 43"/>
          <p:cNvGrpSpPr/>
          <p:nvPr userDrawn="1"/>
        </p:nvGrpSpPr>
        <p:grpSpPr>
          <a:xfrm flipV="1">
            <a:off x="5148064" y="4443957"/>
            <a:ext cx="3924076" cy="648073"/>
            <a:chOff x="4877854" y="40686"/>
            <a:chExt cx="4212108" cy="804551"/>
          </a:xfrm>
        </p:grpSpPr>
        <p:pic>
          <p:nvPicPr>
            <p:cNvPr id="45" name="Рисунок 44"/>
            <p:cNvPicPr>
              <a:picLocks noChangeAspect="1"/>
            </p:cNvPicPr>
            <p:nvPr userDrawn="1"/>
          </p:nvPicPr>
          <p:blipFill>
            <a:blip r:embed="rId14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 flipH="1">
              <a:off x="6462030" y="40686"/>
              <a:ext cx="2627932" cy="804551"/>
            </a:xfrm>
            <a:prstGeom prst="rect">
              <a:avLst/>
            </a:prstGeom>
          </p:spPr>
        </p:pic>
        <p:pic>
          <p:nvPicPr>
            <p:cNvPr id="46" name="Рисунок 45"/>
            <p:cNvPicPr>
              <a:picLocks noChangeAspect="1"/>
            </p:cNvPicPr>
            <p:nvPr userDrawn="1"/>
          </p:nvPicPr>
          <p:blipFill>
            <a:blip r:embed="rId14" cstate="email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877854" y="40686"/>
              <a:ext cx="2627932" cy="804551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Рамка 11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933"/>
            </a:avLst>
          </a:prstGeom>
          <a:solidFill>
            <a:schemeClr val="tx1"/>
          </a:solidFill>
          <a:ln>
            <a:solidFill>
              <a:srgbClr val="000066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059582"/>
            <a:ext cx="78386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6000" b="1" i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Решение неравенств</a:t>
            </a:r>
          </a:p>
          <a:p>
            <a:pPr lvl="0" algn="ctr">
              <a:spcBef>
                <a:spcPct val="0"/>
              </a:spcBef>
            </a:pPr>
            <a:r>
              <a:rPr lang="ru-RU" sz="6000" b="1" i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 </a:t>
            </a:r>
            <a:r>
              <a:rPr lang="ru-RU" sz="4000" b="1" i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(задания 2 части ОГЭ)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91390" y="215153"/>
            <a:ext cx="1762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9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618874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11510"/>
                <a:ext cx="8229600" cy="41831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400" b="1" dirty="0"/>
                  <a:t>Произведение равно нулю  тогда и только тогда, когда один из сомножителей равен нулю.</a:t>
                </a:r>
              </a:p>
              <a:p>
                <a:pPr marL="0" indent="0">
                  <a:buNone/>
                </a:pPr>
                <a:r>
                  <a:rPr lang="ru-RU" dirty="0"/>
                  <a:t>             </a:t>
                </a:r>
                <a:r>
                  <a:rPr lang="ru-RU" b="1" u="sng" dirty="0"/>
                  <a:t>(х - 7) = </a:t>
                </a:r>
                <a:r>
                  <a:rPr lang="ru-RU" dirty="0"/>
                  <a:t>0    или   </a:t>
                </a:r>
                <a:r>
                  <a:rPr lang="ru-RU" b="1" u="sng" dirty="0"/>
                  <a:t>(х - 7-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u="sng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1" i="1" u="sng">
                            <a:latin typeface="Cambria Math"/>
                          </a:rPr>
                          <m:t>𝟏𝟏</m:t>
                        </m:r>
                      </m:e>
                    </m:rad>
                  </m:oMath>
                </a14:m>
                <a:r>
                  <a:rPr lang="ru-RU" b="1" u="sng" dirty="0"/>
                  <a:t>) = 0</a:t>
                </a:r>
              </a:p>
              <a:p>
                <a:pPr marL="0" indent="0">
                  <a:buNone/>
                </a:pPr>
                <a:r>
                  <a:rPr lang="ru-RU" b="1" dirty="0"/>
                  <a:t>                 х = 7                      х = 7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1" i="1">
                            <a:latin typeface="Cambria Math"/>
                          </a:rPr>
                          <m:t>𝟏𝟏</m:t>
                        </m:r>
                      </m:e>
                    </m:rad>
                  </m:oMath>
                </a14:m>
                <a:r>
                  <a:rPr lang="ru-RU" b="1" dirty="0"/>
                  <a:t> 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11510"/>
                <a:ext cx="8229600" cy="4183113"/>
              </a:xfrm>
              <a:blipFill rotWithShape="1">
                <a:blip r:embed="rId2" cstate="email"/>
                <a:stretch>
                  <a:fillRect l="-1111" t="-1166" r="-1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>
            <a:off x="2333074" y="3024976"/>
            <a:ext cx="561662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5796136" y="2949171"/>
            <a:ext cx="108012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23928" y="2952968"/>
            <a:ext cx="108012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00642" y="3219822"/>
            <a:ext cx="486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7 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угольник 8"/>
              <p:cNvSpPr/>
              <p:nvPr/>
            </p:nvSpPr>
            <p:spPr>
              <a:xfrm>
                <a:off x="5553121" y="3215108"/>
                <a:ext cx="1544205" cy="632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/>
                  <a:t>7+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200" b="1" i="1">
                            <a:latin typeface="Cambria Math"/>
                          </a:rPr>
                          <m:t>𝟏𝟏</m:t>
                        </m:r>
                      </m:e>
                    </m:rad>
                  </m:oMath>
                </a14:m>
                <a:r>
                  <a:rPr lang="ru-RU" sz="3200" b="1" dirty="0"/>
                  <a:t> </a:t>
                </a:r>
                <a:endParaRPr lang="ru-RU" sz="32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121" y="3215108"/>
                <a:ext cx="1544205" cy="632802"/>
              </a:xfrm>
              <a:prstGeom prst="rect">
                <a:avLst/>
              </a:prstGeom>
              <a:blipFill rotWithShape="1">
                <a:blip r:embed="rId3" cstate="email"/>
                <a:stretch>
                  <a:fillRect l="-10277" t="-3846" b="-317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Дуга 9"/>
          <p:cNvSpPr/>
          <p:nvPr/>
        </p:nvSpPr>
        <p:spPr>
          <a:xfrm>
            <a:off x="757899" y="2581372"/>
            <a:ext cx="3150350" cy="77038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flipH="1">
            <a:off x="5870503" y="2472340"/>
            <a:ext cx="3546394" cy="961256"/>
          </a:xfrm>
          <a:prstGeom prst="arc">
            <a:avLst>
              <a:gd name="adj1" fmla="val 15793164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9060550">
            <a:off x="3471066" y="2575816"/>
            <a:ext cx="2777931" cy="272465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09245" y="2943935"/>
            <a:ext cx="0" cy="1863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719287" y="314120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12339" y="2478317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+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020272" y="2446856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+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27490" y="2478317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-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Прямоугольник 17"/>
              <p:cNvSpPr/>
              <p:nvPr/>
            </p:nvSpPr>
            <p:spPr>
              <a:xfrm>
                <a:off x="484269" y="4071012"/>
                <a:ext cx="4863092" cy="72327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3600" b="1" dirty="0">
                    <a:solidFill>
                      <a:schemeClr val="bg1"/>
                    </a:solidFill>
                  </a:rPr>
                  <a:t>Ответ: (7; </a:t>
                </a:r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chemeClr val="bg1"/>
                        </a:solidFill>
                        <a:latin typeface="Cambria Math"/>
                      </a:rPr>
                      <m:t>𝟕</m:t>
                    </m:r>
                    <m:r>
                      <a:rPr lang="ru-RU" sz="3600" b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ru-RU" sz="3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𝟏𝟏</m:t>
                        </m:r>
                        <m:r>
                          <a:rPr lang="ru-RU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ru-RU" sz="3600" b="1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3600" b="1" dirty="0">
                    <a:solidFill>
                      <a:schemeClr val="bg1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69" y="4071012"/>
                <a:ext cx="4863092" cy="723275"/>
              </a:xfrm>
              <a:prstGeom prst="rect">
                <a:avLst/>
              </a:prstGeom>
              <a:blipFill rotWithShape="1">
                <a:blip r:embed="rId4" cstate="email"/>
                <a:stretch>
                  <a:fillRect l="-3759" t="-4237" b="-296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308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563638"/>
            <a:ext cx="849694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Решение</a:t>
            </a:r>
            <a:r>
              <a:rPr lang="ru-RU" sz="2800" b="1" dirty="0"/>
              <a:t>.</a:t>
            </a:r>
            <a:r>
              <a:rPr lang="ru-RU" sz="2800" dirty="0"/>
              <a:t> </a:t>
            </a:r>
            <a:r>
              <a:rPr lang="ru-RU" sz="2400" dirty="0"/>
              <a:t>Перенесём  всё налево:</a:t>
            </a:r>
          </a:p>
          <a:p>
            <a:r>
              <a:rPr lang="ru-RU" sz="3600" b="1" dirty="0"/>
              <a:t>                       х²(х² + 7) - 16(х²+7) ≤ 0</a:t>
            </a:r>
          </a:p>
          <a:p>
            <a:r>
              <a:rPr lang="ru-RU" sz="2400" dirty="0"/>
              <a:t>Вынесем  множитель (х²+7):</a:t>
            </a:r>
          </a:p>
          <a:p>
            <a:r>
              <a:rPr lang="ru-RU" sz="3600" b="1" dirty="0"/>
              <a:t>                      (х² + 7)(х² - 16) ≤ 0</a:t>
            </a:r>
          </a:p>
          <a:p>
            <a:r>
              <a:rPr lang="ru-RU" sz="2400" dirty="0"/>
              <a:t>Решим соответствующее уравнение:</a:t>
            </a:r>
          </a:p>
          <a:p>
            <a:r>
              <a:rPr lang="ru-RU" sz="3600" b="1" dirty="0"/>
              <a:t>                       (х² + 7)·(х² - 16) = 0</a:t>
            </a:r>
            <a:endParaRPr lang="ru-RU" sz="3600" dirty="0"/>
          </a:p>
          <a:p>
            <a:endParaRPr lang="ru-RU" dirty="0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179512" y="195486"/>
            <a:ext cx="1210588" cy="76944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/>
              <a:t>№4.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90100" y="195486"/>
            <a:ext cx="648072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Решите неравенство 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                х²(х² + 7) ≤ 16(х²+7)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048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25512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Произведение равно нулю  тогда и только тогда, когда один из сомножителей равен нулю.</a:t>
            </a:r>
          </a:p>
          <a:p>
            <a:pPr marL="0" indent="0">
              <a:buNone/>
            </a:pPr>
            <a:r>
              <a:rPr lang="ru-RU" b="1" dirty="0"/>
              <a:t>                 </a:t>
            </a:r>
            <a:r>
              <a:rPr lang="ru-RU" b="1" u="sng" dirty="0"/>
              <a:t>(х² + 7) = 0 </a:t>
            </a:r>
            <a:r>
              <a:rPr lang="ru-RU" b="1" dirty="0"/>
              <a:t>    или     </a:t>
            </a:r>
            <a:r>
              <a:rPr lang="ru-RU" b="1" u="sng" dirty="0"/>
              <a:t>(х² - 16) = 0</a:t>
            </a:r>
          </a:p>
          <a:p>
            <a:pPr marL="0" indent="0">
              <a:buNone/>
            </a:pPr>
            <a:r>
              <a:rPr lang="ru-RU" dirty="0"/>
              <a:t>                     х² = -7                            х² =  16</a:t>
            </a:r>
          </a:p>
          <a:p>
            <a:pPr marL="0" indent="0">
              <a:buNone/>
            </a:pPr>
            <a:r>
              <a:rPr lang="ru-RU" dirty="0"/>
              <a:t>                    </a:t>
            </a:r>
            <a:r>
              <a:rPr lang="ru-RU" sz="2400" dirty="0"/>
              <a:t>нет </a:t>
            </a:r>
            <a:r>
              <a:rPr lang="ru-RU" sz="2400" dirty="0" err="1"/>
              <a:t>реш</a:t>
            </a:r>
            <a:r>
              <a:rPr lang="ru-RU" sz="2400" dirty="0"/>
              <a:t>.                                    </a:t>
            </a:r>
            <a:r>
              <a:rPr lang="ru-RU" dirty="0"/>
              <a:t>Х = ± 4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33074" y="3795886"/>
            <a:ext cx="561662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923928" y="3723878"/>
            <a:ext cx="108012" cy="144016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24128" y="3723878"/>
            <a:ext cx="108012" cy="144016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04601" y="3860531"/>
            <a:ext cx="611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- 4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32526" y="3882747"/>
            <a:ext cx="69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+ 4</a:t>
            </a:r>
          </a:p>
        </p:txBody>
      </p:sp>
      <p:sp>
        <p:nvSpPr>
          <p:cNvPr id="10" name="Дуга 9"/>
          <p:cNvSpPr/>
          <p:nvPr/>
        </p:nvSpPr>
        <p:spPr>
          <a:xfrm>
            <a:off x="757899" y="3338686"/>
            <a:ext cx="3150350" cy="77038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flipH="1">
            <a:off x="5764202" y="3213879"/>
            <a:ext cx="3546394" cy="961256"/>
          </a:xfrm>
          <a:prstGeom prst="arc">
            <a:avLst>
              <a:gd name="adj1" fmla="val 15793164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9060550">
            <a:off x="3428055" y="3334996"/>
            <a:ext cx="2719939" cy="2574446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046" y="3795886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35046" y="3195181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-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52549" y="3226311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+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06192" y="3231059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+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4427985"/>
            <a:ext cx="3125023" cy="646331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Ответ: [-4 ; + 4]</a:t>
            </a:r>
          </a:p>
        </p:txBody>
      </p:sp>
    </p:spTree>
    <p:extLst>
      <p:ext uri="{BB962C8B-B14F-4D97-AF65-F5344CB8AC3E}">
        <p14:creationId xmlns:p14="http://schemas.microsoft.com/office/powerpoint/2010/main" xmlns="" val="2454712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35646"/>
            <a:ext cx="8229600" cy="857250"/>
          </a:xfrm>
        </p:spPr>
        <p:txBody>
          <a:bodyPr>
            <a:no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Дидактический материал</a:t>
            </a:r>
          </a:p>
        </p:txBody>
      </p:sp>
    </p:spTree>
    <p:extLst>
      <p:ext uri="{BB962C8B-B14F-4D97-AF65-F5344CB8AC3E}">
        <p14:creationId xmlns:p14="http://schemas.microsoft.com/office/powerpoint/2010/main" xmlns="" val="2601083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/>
              <a:t>К №1.     Решите неравенство</a:t>
            </a:r>
          </a:p>
        </p:txBody>
      </p:sp>
      <p:pic>
        <p:nvPicPr>
          <p:cNvPr id="3" name="Picture 3" descr="C:\Users\Dom\Desktop\Screenshot_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867064"/>
            <a:ext cx="2304256" cy="121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Dom\Desktop\Screenshot_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873" y="2677172"/>
            <a:ext cx="2308493" cy="140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Dom\Desktop\Screenshot_3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31590"/>
            <a:ext cx="2274988" cy="121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Dom\Desktop\Screenshot_4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7667" y="2677172"/>
            <a:ext cx="2241805" cy="140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Dom\Desktop\Screenshot_4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1131590"/>
            <a:ext cx="2304256" cy="121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Объект 3"/>
              <p:cNvSpPr txBox="1">
                <a:spLocks/>
              </p:cNvSpPr>
              <p:nvPr/>
            </p:nvSpPr>
            <p:spPr>
              <a:xfrm>
                <a:off x="539552" y="1181102"/>
                <a:ext cx="2415814" cy="1083567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𝟏𝟏</m:t>
                          </m:r>
                        </m:num>
                        <m:den>
                          <m:sSup>
                            <m:sSupPr>
                              <m:ctrlPr>
                                <a:rPr lang="ru-RU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х</m:t>
                              </m:r>
                            </m:e>
                            <m:sup>
                              <m:r>
                                <a:rPr lang="ru-RU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−х −</m:t>
                          </m:r>
                          <m:r>
                            <a:rPr lang="ru-RU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  <m:r>
                        <a:rPr lang="ru-RU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ru-RU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81102"/>
                <a:ext cx="2415814" cy="1083567"/>
              </a:xfrm>
              <a:prstGeom prst="rect">
                <a:avLst/>
              </a:prstGeom>
              <a:blipFill rotWithShape="1">
                <a:blip r:embed="rId7" cstate="email"/>
                <a:stretch>
                  <a:fillRect b="-25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9335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/>
              <a:t>К №1.     Решите неравенство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1"/>
                <a:ext cx="2458616" cy="939551"/>
              </a:xfrm>
              <a:solidFill>
                <a:schemeClr val="tx1"/>
              </a:solidFill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 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sSup>
                          <m:sSupPr>
                            <m:ctrlP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х+</m:t>
                                </m:r>
                                <m: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</m:d>
                          </m:e>
                          <m:sup>
                            <m: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ru-RU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1"/>
                <a:ext cx="2458616" cy="939551"/>
              </a:xfrm>
              <a:blipFill rotWithShape="1">
                <a:blip r:embed="rId2" cstate="email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Объект 4"/>
              <p:cNvSpPr txBox="1">
                <a:spLocks/>
              </p:cNvSpPr>
              <p:nvPr/>
            </p:nvSpPr>
            <p:spPr>
              <a:xfrm>
                <a:off x="467544" y="2427734"/>
                <a:ext cx="2458616" cy="93955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 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sSup>
                          <m:sSupPr>
                            <m:ctrlP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х+</m:t>
                                </m:r>
                                <m: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e>
                            </m:d>
                          </m:e>
                          <m:sup>
                            <m: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ru-RU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7734"/>
                <a:ext cx="2458616" cy="939551"/>
              </a:xfrm>
              <a:prstGeom prst="rect">
                <a:avLst/>
              </a:prstGeom>
              <a:blipFill rotWithShape="1">
                <a:blip r:embed="rId3" cstate="email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Объект 4"/>
              <p:cNvSpPr txBox="1">
                <a:spLocks/>
              </p:cNvSpPr>
              <p:nvPr/>
            </p:nvSpPr>
            <p:spPr>
              <a:xfrm>
                <a:off x="3347864" y="1203598"/>
                <a:ext cx="2952328" cy="93955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 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sSup>
                          <m:sSupPr>
                            <m:ctrlP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х  − </m:t>
                                </m:r>
                                <m: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e>
                            </m:d>
                          </m:e>
                          <m:sup>
                            <m: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ru-RU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203598"/>
                <a:ext cx="2952328" cy="939551"/>
              </a:xfrm>
              <a:prstGeom prst="rect">
                <a:avLst/>
              </a:prstGeom>
              <a:blipFill rotWithShape="1">
                <a:blip r:embed="rId4" cstate="email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Объект 4"/>
              <p:cNvSpPr txBox="1">
                <a:spLocks/>
              </p:cNvSpPr>
              <p:nvPr/>
            </p:nvSpPr>
            <p:spPr>
              <a:xfrm>
                <a:off x="3347864" y="2460729"/>
                <a:ext cx="2952328" cy="93955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 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𝟏𝟑</m:t>
                        </m:r>
                      </m:num>
                      <m:den>
                        <m:sSup>
                          <m:sSupPr>
                            <m:ctrlP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х  − </m:t>
                                </m:r>
                                <m:r>
                                  <a:rPr lang="ru-RU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</m:d>
                          </m:e>
                          <m:sup>
                            <m: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− 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ru-RU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460729"/>
                <a:ext cx="2952328" cy="939551"/>
              </a:xfrm>
              <a:prstGeom prst="rect">
                <a:avLst/>
              </a:prstGeom>
              <a:blipFill rotWithShape="1">
                <a:blip r:embed="rId5" cstate="email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 descr="C:\Users\Dom\Desktop\Screenshot_5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660232" y="1203597"/>
            <a:ext cx="1944216" cy="939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39908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/>
              <a:t>К №2.   Решите неравенство</a:t>
            </a:r>
            <a:endParaRPr lang="ru-RU" dirty="0"/>
          </a:p>
        </p:txBody>
      </p:sp>
      <p:pic>
        <p:nvPicPr>
          <p:cNvPr id="5" name="Picture 2" descr="C:\Users\Dom\Desktop\Screenshot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78369"/>
            <a:ext cx="3143310" cy="61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om\Desktop\Screenshot_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838" y="2139702"/>
            <a:ext cx="3150024" cy="61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Dom\Desktop\Screenshot_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956" y="3003798"/>
            <a:ext cx="3164905" cy="71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Dom\Desktop\Screenshot_2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71483"/>
            <a:ext cx="2825807" cy="62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Dom\Desktop\Screenshot_1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995936" y="2174318"/>
            <a:ext cx="2825807" cy="58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4012777" y="3003798"/>
            <a:ext cx="3250704" cy="717083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chemeClr val="bg1"/>
                </a:solidFill>
              </a:rPr>
              <a:t>(4х - 5)² ≥ (5х - 4)²</a:t>
            </a:r>
          </a:p>
        </p:txBody>
      </p:sp>
    </p:spTree>
    <p:extLst>
      <p:ext uri="{BB962C8B-B14F-4D97-AF65-F5344CB8AC3E}">
        <p14:creationId xmlns:p14="http://schemas.microsoft.com/office/powerpoint/2010/main" xmlns="" val="3287048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/>
              <a:t>К №3.    Решите неравенство</a:t>
            </a:r>
            <a:endParaRPr lang="ru-RU" dirty="0"/>
          </a:p>
        </p:txBody>
      </p:sp>
      <p:pic>
        <p:nvPicPr>
          <p:cNvPr id="3" name="Picture 3" descr="C:\Users\Dom\Desktop\Screenshot_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88014" y="1254371"/>
            <a:ext cx="3248866" cy="63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Dom\Desktop\Screenshot_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8013" y="2143930"/>
            <a:ext cx="3248867" cy="71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896398" y="3118674"/>
                <a:ext cx="4258816" cy="821228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х+</m:t>
                            </m:r>
                            <m: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𝟏𝟏</m:t>
                            </m:r>
                          </m:e>
                        </m:d>
                      </m:e>
                      <m:sup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&lt; </m:t>
                    </m:r>
                    <m:rad>
                      <m:radPr>
                        <m:degHide m:val="on"/>
                        <m:ctrlPr>
                          <a:rPr lang="ru-RU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e>
                    </m:rad>
                  </m:oMath>
                </a14:m>
                <a:r>
                  <a:rPr lang="ru-RU" b="1" dirty="0">
                    <a:solidFill>
                      <a:schemeClr val="bg1"/>
                    </a:solidFill>
                  </a:rPr>
                  <a:t> (х + 11)</a:t>
                </a:r>
              </a:p>
            </p:txBody>
          </p:sp>
        </mc:Choice>
        <mc:Fallback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398" y="3118674"/>
                <a:ext cx="4258816" cy="821228"/>
              </a:xfrm>
              <a:prstGeom prst="rect">
                <a:avLst/>
              </a:prstGeom>
              <a:blipFill rotWithShape="1">
                <a:blip r:embed="rId4" cstate="email"/>
                <a:stretch>
                  <a:fillRect t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 descr="C:\Users\Dom\Desktop\Screenshot_5.pn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788024" y="1255013"/>
            <a:ext cx="2664296" cy="632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Dom\Desktop\Screenshot_9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788024" y="2137352"/>
            <a:ext cx="2664296" cy="722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230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/>
              <a:t>К №4. Решите неравенство</a:t>
            </a:r>
            <a:endParaRPr lang="ru-RU" dirty="0"/>
          </a:p>
        </p:txBody>
      </p:sp>
      <p:pic>
        <p:nvPicPr>
          <p:cNvPr id="3" name="Picture 2" descr="C:\Users\Dom\Desktop\Screenshot_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7875"/>
          <a:stretch>
            <a:fillRect/>
          </a:stretch>
        </p:blipFill>
        <p:spPr bwMode="auto">
          <a:xfrm>
            <a:off x="827583" y="1347614"/>
            <a:ext cx="7116371" cy="65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C:\Users\Dom\Desktop\Screenshot_5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27584" y="2427734"/>
            <a:ext cx="3101474" cy="572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230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446" y="1635646"/>
            <a:ext cx="8229600" cy="2526929"/>
          </a:xfrm>
        </p:spPr>
        <p:txBody>
          <a:bodyPr>
            <a:normAutofit/>
          </a:bodyPr>
          <a:lstStyle/>
          <a:p>
            <a:r>
              <a:rPr lang="ru-RU" sz="6000" b="1" dirty="0"/>
              <a:t> </a:t>
            </a:r>
            <a:r>
              <a:rPr lang="ru-RU" sz="6000" b="1" dirty="0">
                <a:hlinkClick r:id="rId2" action="ppaction://hlinksldjump"/>
              </a:rPr>
              <a:t>Неравенства</a:t>
            </a:r>
            <a:endParaRPr lang="ru-RU" sz="6000" b="1" dirty="0"/>
          </a:p>
          <a:p>
            <a:r>
              <a:rPr lang="ru-RU" sz="6000" b="1" dirty="0"/>
              <a:t> </a:t>
            </a:r>
            <a:r>
              <a:rPr lang="ru-RU" sz="6000" b="1" dirty="0">
                <a:hlinkClick r:id="" action="ppaction://noaction"/>
              </a:rPr>
              <a:t>Системы неравенств</a:t>
            </a:r>
            <a:endParaRPr lang="ru-RU" sz="6000" b="1" dirty="0"/>
          </a:p>
        </p:txBody>
      </p:sp>
      <p:pic>
        <p:nvPicPr>
          <p:cNvPr id="4" name="Picture 2" descr="http://demo.win-w.ru/upload/iblock/a5f/%D0%BC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1" y="123478"/>
            <a:ext cx="437973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411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91630"/>
            <a:ext cx="8229600" cy="1728192"/>
          </a:xfrm>
        </p:spPr>
        <p:txBody>
          <a:bodyPr>
            <a:noAutofit/>
          </a:bodyPr>
          <a:lstStyle/>
          <a:p>
            <a:r>
              <a:rPr lang="ru-RU" sz="7200" b="1" dirty="0"/>
              <a:t>НЕРАВЕНСТВА </a:t>
            </a:r>
            <a:br>
              <a:rPr lang="ru-RU" sz="7200" b="1" dirty="0"/>
            </a:br>
            <a:r>
              <a:rPr lang="ru-RU" sz="4000" b="1" dirty="0"/>
              <a:t>(2-ая часть ОГЭ)</a:t>
            </a:r>
          </a:p>
        </p:txBody>
      </p:sp>
    </p:spTree>
    <p:extLst>
      <p:ext uri="{BB962C8B-B14F-4D97-AF65-F5344CB8AC3E}">
        <p14:creationId xmlns:p14="http://schemas.microsoft.com/office/powerpoint/2010/main" xmlns="" val="147320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873" y="242813"/>
            <a:ext cx="1210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№1.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216532" y="1177271"/>
                <a:ext cx="8675948" cy="30693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u="sng" dirty="0"/>
                  <a:t>Решение.</a:t>
                </a:r>
                <a:r>
                  <a:rPr lang="ru-RU" sz="3200" b="1" dirty="0"/>
                  <a:t> Т.к. 16 &gt; 0, а дробь ≤ 0, то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ru-RU" sz="3200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ru-RU" sz="3200" b="1" i="1">
                        <a:solidFill>
                          <a:schemeClr val="tx1"/>
                        </a:solidFill>
                        <a:latin typeface="Cambria Math"/>
                      </a:rPr>
                      <m:t>х−</m:t>
                    </m:r>
                    <m:r>
                      <a:rPr lang="ru-RU" sz="3200" b="1" i="1">
                        <a:solidFill>
                          <a:schemeClr val="tx1"/>
                        </a:solidFill>
                        <a:latin typeface="Cambria Math"/>
                      </a:rPr>
                      <m:t>𝟐𝟒</m:t>
                    </m:r>
                  </m:oMath>
                </a14:m>
                <a:r>
                  <a:rPr lang="ru-RU" sz="3200" dirty="0">
                    <a:solidFill>
                      <a:schemeClr val="tx1"/>
                    </a:solidFill>
                  </a:rPr>
                  <a:t> &lt; 0</a:t>
                </a:r>
              </a:p>
              <a:p>
                <a:r>
                  <a:rPr lang="ru-RU" sz="3200" dirty="0"/>
                  <a:t>Решим соответствующее уравнение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1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2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>
                        <a:latin typeface="Cambria Math"/>
                      </a:rPr>
                      <m:t>−</m:t>
                    </m:r>
                    <m:r>
                      <a:rPr lang="ru-RU" sz="3200" b="1" i="1">
                        <a:latin typeface="Cambria Math"/>
                      </a:rPr>
                      <m:t>𝟐</m:t>
                    </m:r>
                    <m:r>
                      <a:rPr lang="ru-RU" sz="3200" b="1" i="1">
                        <a:latin typeface="Cambria Math"/>
                      </a:rPr>
                      <m:t>х−</m:t>
                    </m:r>
                    <m:r>
                      <a:rPr lang="ru-RU" sz="3200" b="1" i="1">
                        <a:latin typeface="Cambria Math"/>
                      </a:rPr>
                      <m:t>𝟐𝟒</m:t>
                    </m:r>
                  </m:oMath>
                </a14:m>
                <a:r>
                  <a:rPr lang="ru-RU" sz="3200" dirty="0">
                    <a:solidFill>
                      <a:schemeClr val="tx1"/>
                    </a:solidFill>
                  </a:rPr>
                  <a:t> = 0       и   по   т. Виета   имеем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1 </m:t>
                        </m:r>
                      </m:sub>
                    </m:sSub>
                  </m:oMath>
                </a14:m>
                <a:r>
                  <a:rPr lang="ru-RU" sz="3200" dirty="0">
                    <a:solidFill>
                      <a:schemeClr val="tx1"/>
                    </a:solidFill>
                  </a:rPr>
                  <a:t>= 6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200" dirty="0">
                    <a:solidFill>
                      <a:schemeClr val="tx1"/>
                    </a:solidFill>
                  </a:rPr>
                  <a:t> = - 4</a:t>
                </a:r>
              </a:p>
              <a:p>
                <a:r>
                  <a:rPr lang="ru-RU" sz="3200" dirty="0">
                    <a:solidFill>
                      <a:schemeClr val="tx1"/>
                    </a:solidFill>
                  </a:rPr>
                  <a:t>                                </a:t>
                </a: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32" y="1177271"/>
                <a:ext cx="8675948" cy="3069302"/>
              </a:xfrm>
              <a:prstGeom prst="rect">
                <a:avLst/>
              </a:prstGeom>
              <a:blipFill rotWithShape="1">
                <a:blip r:embed="rId2" cstate="email"/>
                <a:stretch>
                  <a:fillRect l="-1827" t="-2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Объект 2"/>
              <p:cNvSpPr txBox="1">
                <a:spLocks/>
              </p:cNvSpPr>
              <p:nvPr/>
            </p:nvSpPr>
            <p:spPr>
              <a:xfrm>
                <a:off x="1835695" y="235142"/>
                <a:ext cx="6203032" cy="867543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ru-RU" b="1" dirty="0">
                    <a:solidFill>
                      <a:schemeClr val="bg1"/>
                    </a:solidFill>
                  </a:rPr>
                  <a:t>Решите неравенство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𝟏𝟔</m:t>
                        </m:r>
                      </m:num>
                      <m:den>
                        <m:sSup>
                          <m:sSupPr>
                            <m:ctrlP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х−</m:t>
                        </m:r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  <m:r>
                      <a:rPr lang="ru-RU" b="1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ru-RU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ru-RU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5" y="235142"/>
                <a:ext cx="6203032" cy="867543"/>
              </a:xfrm>
              <a:prstGeom prst="rect">
                <a:avLst/>
              </a:prstGeom>
              <a:blipFill rotWithShape="1">
                <a:blip r:embed="rId3"/>
                <a:stretch>
                  <a:fillRect l="-2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>
            <a:off x="3203848" y="4299942"/>
            <a:ext cx="417646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247964" y="4228882"/>
            <a:ext cx="108012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96136" y="4227934"/>
            <a:ext cx="108012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35406" y="4414306"/>
            <a:ext cx="611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- 4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37584" y="4414306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6</a:t>
            </a:r>
          </a:p>
        </p:txBody>
      </p:sp>
      <p:sp>
        <p:nvSpPr>
          <p:cNvPr id="15" name="Дуга 14"/>
          <p:cNvSpPr/>
          <p:nvPr/>
        </p:nvSpPr>
        <p:spPr>
          <a:xfrm>
            <a:off x="2102491" y="3828046"/>
            <a:ext cx="2124236" cy="77038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flipH="1">
            <a:off x="5848580" y="3843690"/>
            <a:ext cx="2395827" cy="77038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9060550">
            <a:off x="3947420" y="3976790"/>
            <a:ext cx="2189156" cy="2189000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937212" y="4227934"/>
            <a:ext cx="0" cy="1863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786369" y="4414306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855298" y="3783077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-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402923" y="3767975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+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81277" y="3767975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+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28760" y="4411225"/>
            <a:ext cx="2674578" cy="646331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Ответ: (-4; 6)</a:t>
            </a:r>
          </a:p>
        </p:txBody>
      </p:sp>
    </p:spTree>
    <p:extLst>
      <p:ext uri="{BB962C8B-B14F-4D97-AF65-F5344CB8AC3E}">
        <p14:creationId xmlns:p14="http://schemas.microsoft.com/office/powerpoint/2010/main" xmlns="" val="355901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m\Desktop\Screenshot_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649830" y="218567"/>
            <a:ext cx="6624737" cy="111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6532" y="257963"/>
            <a:ext cx="1210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№1.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216532" y="1328988"/>
                <a:ext cx="8675948" cy="4323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u="sng" dirty="0"/>
                  <a:t>Решение</a:t>
                </a:r>
                <a:r>
                  <a:rPr lang="ru-RU" sz="3200" b="1" dirty="0"/>
                  <a:t>. Умножим всё неравенство на  (-1) и </a:t>
                </a:r>
              </a:p>
              <a:p>
                <a:r>
                  <a:rPr lang="ru-RU" sz="3200" b="1" dirty="0"/>
                  <a:t>получаем  </a:t>
                </a:r>
                <a14:m>
                  <m:oMath xmlns:m="http://schemas.openxmlformats.org/officeDocument/2006/math">
                    <m:r>
                      <a:rPr lang="ru-RU" sz="3200" b="1" i="0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𝟏𝟏</m:t>
                        </m:r>
                      </m:num>
                      <m:den>
                        <m:sSup>
                          <m:sSupPr>
                            <m:ctrlPr>
                              <a:rPr lang="ru-RU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sz="3200" b="1" i="1" smtClean="0">
                                    <a:latin typeface="Cambria Math"/>
                                  </a:rPr>
                                  <m:t>х−</m:t>
                                </m:r>
                                <m:r>
                                  <a:rPr lang="ru-RU" sz="32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d>
                          </m:e>
                          <m:sup>
                            <m:r>
                              <a:rPr lang="ru-RU" sz="32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3200" b="1" i="1" smtClean="0">
                            <a:latin typeface="Cambria Math"/>
                          </a:rPr>
                          <m:t>−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dirty="0"/>
                  <a:t> </a:t>
                </a:r>
                <a14:m>
                  <m:oMath xmlns:m="http://schemas.openxmlformats.org/officeDocument/2006/math">
                    <m:r>
                      <a:rPr lang="ru-RU" sz="320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ru-RU" sz="3200" b="0" i="1" dirty="0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ru-RU" sz="3200" dirty="0"/>
                  <a:t>, но т.к.  11 &gt; 0,  то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2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3200" b="1" i="1">
                                <a:latin typeface="Cambria Math"/>
                              </a:rPr>
                              <m:t>х−</m:t>
                            </m:r>
                            <m:r>
                              <a:rPr lang="ru-RU" sz="3200" b="1" i="1">
                                <a:latin typeface="Cambria Math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ru-RU" sz="32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>
                        <a:latin typeface="Cambria Math"/>
                      </a:rPr>
                      <m:t>−</m:t>
                    </m:r>
                    <m:r>
                      <a:rPr lang="ru-RU" sz="3200" b="1" i="1">
                        <a:latin typeface="Cambria Math"/>
                      </a:rPr>
                      <m:t>𝟑</m:t>
                    </m:r>
                  </m:oMath>
                </a14:m>
                <a:r>
                  <a:rPr lang="ru-RU" sz="3200" dirty="0"/>
                  <a:t>  &lt; 0.   </a:t>
                </a:r>
              </a:p>
              <a:p>
                <a:r>
                  <a:rPr lang="ru-RU" sz="3200" dirty="0"/>
                  <a:t>Решим соответствующее уравнение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b="1" i="0" smtClean="0">
                            <a:latin typeface="Cambria Math"/>
                          </a:rPr>
                          <m:t>                               </m:t>
                        </m:r>
                        <m:d>
                          <m:dPr>
                            <m:ctrlPr>
                              <a:rPr lang="ru-RU" sz="32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3200" b="1" i="1">
                                <a:latin typeface="Cambria Math"/>
                              </a:rPr>
                              <m:t>х−</m:t>
                            </m:r>
                            <m:r>
                              <a:rPr lang="ru-RU" sz="3200" b="1" i="1">
                                <a:latin typeface="Cambria Math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ru-RU" sz="32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>
                        <a:latin typeface="Cambria Math"/>
                      </a:rPr>
                      <m:t>−</m:t>
                    </m:r>
                    <m:r>
                      <a:rPr lang="ru-RU" sz="3200" b="1" i="1">
                        <a:latin typeface="Cambria Math"/>
                      </a:rPr>
                      <m:t>𝟑</m:t>
                    </m:r>
                  </m:oMath>
                </a14:m>
                <a:r>
                  <a:rPr lang="ru-RU" sz="3200" dirty="0"/>
                  <a:t> =0</a:t>
                </a:r>
              </a:p>
              <a:p>
                <a:r>
                  <a:rPr lang="ru-RU" sz="3200" dirty="0"/>
                  <a:t>                             х² - 4х + 4 – 3 = 0</a:t>
                </a:r>
              </a:p>
              <a:p>
                <a:r>
                  <a:rPr lang="ru-RU" sz="3200" dirty="0"/>
                  <a:t>                                х² - 4х + 1 = 0 </a:t>
                </a:r>
              </a:p>
              <a:p>
                <a:endParaRPr lang="ru-RU" sz="32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32" y="1328988"/>
                <a:ext cx="8675948" cy="4323941"/>
              </a:xfrm>
              <a:prstGeom prst="rect">
                <a:avLst/>
              </a:prstGeom>
              <a:blipFill rotWithShape="1">
                <a:blip r:embed="rId3" cstate="email"/>
                <a:stretch>
                  <a:fillRect l="-1827" t="-1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6488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267494"/>
                <a:ext cx="8640960" cy="432712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D</a:t>
                </a:r>
                <a:r>
                  <a:rPr lang="ru-RU" b="1" dirty="0"/>
                  <a:t> = </a:t>
                </a:r>
                <a:r>
                  <a:rPr lang="ru-RU" dirty="0"/>
                  <a:t>в² - 4 ас = 16 – 4 </a:t>
                </a:r>
                <a:r>
                  <a:rPr lang="ru-RU" b="1" dirty="0"/>
                  <a:t>= 12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−в 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∓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𝑫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</a:rPr>
                          <m:t>а</m:t>
                        </m:r>
                      </m:den>
                    </m:f>
                  </m:oMath>
                </a14:m>
                <a:r>
                  <a:rPr lang="ru-RU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∓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𝟏𝟐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/>
                  <a:t>   =&gt;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1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b="1" i="1" smtClean="0">
                            <a:latin typeface="Cambria Math"/>
                          </a:rPr>
                          <m:t>𝟏</m:t>
                        </m:r>
                        <m:r>
                          <a:rPr lang="ru-RU" b="1" i="1" smtClean="0">
                            <a:latin typeface="Cambria Math"/>
                          </a:rPr>
                          <m:t>/</m:t>
                        </m:r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∓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</a:rPr>
                          <m:t>(</m:t>
                        </m:r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∓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b="1" dirty="0"/>
                  <a:t> =2±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ru-RU" b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267494"/>
                <a:ext cx="8640960" cy="4327129"/>
              </a:xfrm>
              <a:blipFill rotWithShape="1">
                <a:blip r:embed="rId2" cstate="email"/>
                <a:stretch>
                  <a:fillRect l="-1763" t="-18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/>
          <p:cNvCxnSpPr/>
          <p:nvPr/>
        </p:nvCxnSpPr>
        <p:spPr>
          <a:xfrm>
            <a:off x="1907704" y="2787774"/>
            <a:ext cx="561662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419872" y="2715766"/>
            <a:ext cx="108012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64088" y="2726010"/>
            <a:ext cx="108012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323528" y="2340818"/>
            <a:ext cx="3150350" cy="77038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flipH="1">
            <a:off x="5439762" y="2290128"/>
            <a:ext cx="3546394" cy="961256"/>
          </a:xfrm>
          <a:prstGeom prst="arc">
            <a:avLst>
              <a:gd name="adj1" fmla="val 15793164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9060550">
            <a:off x="3039018" y="2361551"/>
            <a:ext cx="2777931" cy="272465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83767" y="2704832"/>
            <a:ext cx="0" cy="1863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287239" y="294033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Прямоугольник 12"/>
              <p:cNvSpPr/>
              <p:nvPr/>
            </p:nvSpPr>
            <p:spPr>
              <a:xfrm>
                <a:off x="2971385" y="2807579"/>
                <a:ext cx="1213987" cy="631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/>
                  <a:t>2</a:t>
                </a:r>
                <a14:m>
                  <m:oMath xmlns:m="http://schemas.openxmlformats.org/officeDocument/2006/math">
                    <m:r>
                      <a:rPr lang="ru-RU" sz="3200" b="1" i="0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200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ru-RU" sz="3200" b="1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385" y="2807579"/>
                <a:ext cx="1213987" cy="631198"/>
              </a:xfrm>
              <a:prstGeom prst="rect">
                <a:avLst/>
              </a:prstGeom>
              <a:blipFill rotWithShape="1">
                <a:blip r:embed="rId3" cstate="email"/>
                <a:stretch>
                  <a:fillRect l="-12500" t="-4854" b="-320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угольник 13"/>
              <p:cNvSpPr/>
              <p:nvPr/>
            </p:nvSpPr>
            <p:spPr>
              <a:xfrm>
                <a:off x="5004047" y="2817140"/>
                <a:ext cx="1213987" cy="631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/>
                  <a:t>2</a:t>
                </a:r>
                <a14:m>
                  <m:oMath xmlns:m="http://schemas.openxmlformats.org/officeDocument/2006/math">
                    <m:r>
                      <a:rPr lang="ru-RU" sz="3200" b="1" i="0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200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ru-RU" sz="3200" b="1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7" y="2817140"/>
                <a:ext cx="1213987" cy="631198"/>
              </a:xfrm>
              <a:prstGeom prst="rect">
                <a:avLst/>
              </a:prstGeom>
              <a:blipFill rotWithShape="1">
                <a:blip r:embed="rId4" cstate="email"/>
                <a:stretch>
                  <a:fillRect l="-13065" t="-4808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933197" y="2194133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+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2207911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+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65118" y="2229673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-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Прямоугольник 17"/>
              <p:cNvSpPr/>
              <p:nvPr/>
            </p:nvSpPr>
            <p:spPr>
              <a:xfrm>
                <a:off x="555002" y="3715503"/>
                <a:ext cx="4863092" cy="698589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3600" b="1" dirty="0">
                    <a:solidFill>
                      <a:schemeClr val="bg1"/>
                    </a:solidFill>
                  </a:rPr>
                  <a:t>Ответ: ( 2</a:t>
                </a:r>
                <a14:m>
                  <m:oMath xmlns:m="http://schemas.openxmlformats.org/officeDocument/2006/math">
                    <m:r>
                      <a:rPr lang="ru-RU" sz="3600" b="1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3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ru-RU" sz="3600" b="1" dirty="0">
                    <a:solidFill>
                      <a:schemeClr val="bg1"/>
                    </a:solidFill>
                  </a:rPr>
                  <a:t>; 2</a:t>
                </a:r>
                <a14:m>
                  <m:oMath xmlns:m="http://schemas.openxmlformats.org/officeDocument/2006/math">
                    <m:r>
                      <a:rPr lang="ru-RU" sz="3600" b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ru-RU" sz="3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ru-RU" sz="3600" b="1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3600" b="1" dirty="0">
                    <a:solidFill>
                      <a:schemeClr val="bg1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02" y="3715503"/>
                <a:ext cx="4863092" cy="698589"/>
              </a:xfrm>
              <a:prstGeom prst="rect">
                <a:avLst/>
              </a:prstGeom>
              <a:blipFill rotWithShape="1">
                <a:blip r:embed="rId5" cstate="email"/>
                <a:stretch>
                  <a:fillRect l="-3759" t="-5217" b="-3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4597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43558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/>
              <a:t>Решение</a:t>
            </a:r>
            <a:r>
              <a:rPr lang="ru-RU" sz="3200" b="1" dirty="0"/>
              <a:t>.  </a:t>
            </a:r>
            <a:r>
              <a:rPr lang="ru-RU" sz="2400" dirty="0"/>
              <a:t>Перенесём  всё налево</a:t>
            </a:r>
          </a:p>
          <a:p>
            <a:r>
              <a:rPr lang="ru-RU" sz="3200" dirty="0"/>
              <a:t>                       </a:t>
            </a:r>
            <a:r>
              <a:rPr lang="ru-RU" sz="3200" b="1" dirty="0"/>
              <a:t>(2х - 3)² -  (3х - 2)² ≥ 0</a:t>
            </a:r>
          </a:p>
          <a:p>
            <a:r>
              <a:rPr lang="ru-RU" sz="2400" b="1" dirty="0"/>
              <a:t>Решим соответствующее уравнение  </a:t>
            </a:r>
          </a:p>
          <a:p>
            <a:r>
              <a:rPr lang="ru-RU" sz="2400" b="1" dirty="0"/>
              <a:t>Используем ФСУ:   а² - в² = (а-в)(</a:t>
            </a:r>
            <a:r>
              <a:rPr lang="ru-RU" sz="2400" b="1" dirty="0" err="1"/>
              <a:t>а+в</a:t>
            </a:r>
            <a:r>
              <a:rPr lang="ru-RU" sz="2400" b="1" dirty="0"/>
              <a:t>)</a:t>
            </a:r>
          </a:p>
          <a:p>
            <a:r>
              <a:rPr lang="ru-RU" sz="3200" b="1" dirty="0"/>
              <a:t>               ((2х - 3)-(3х - 2))·((2х - 3)+(3х - 2)) = 0</a:t>
            </a:r>
          </a:p>
          <a:p>
            <a:r>
              <a:rPr lang="ru-RU" sz="3200" b="1" dirty="0"/>
              <a:t>                             (-х -1)·(5х - 5) = 0</a:t>
            </a:r>
          </a:p>
          <a:p>
            <a:r>
              <a:rPr lang="ru-RU" sz="3200" b="1" dirty="0"/>
              <a:t> </a:t>
            </a:r>
            <a:r>
              <a:rPr lang="ru-RU" sz="2400" b="1" dirty="0"/>
              <a:t>Произведение равно нулю  тогда и только тогда, когда один из сомножителей равен нулю.</a:t>
            </a:r>
          </a:p>
          <a:p>
            <a:r>
              <a:rPr lang="ru-RU" sz="3200" b="1" dirty="0"/>
              <a:t>                        (- х -1) = 0   или     (5х - 5) = 0 </a:t>
            </a:r>
            <a:endParaRPr lang="ru-RU" sz="3200" dirty="0"/>
          </a:p>
          <a:p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49883"/>
            <a:ext cx="1210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4400" b="1" dirty="0"/>
              <a:t>№2.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763688" y="195486"/>
            <a:ext cx="7200800" cy="648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>
                <a:solidFill>
                  <a:schemeClr val="bg1"/>
                </a:solidFill>
              </a:rPr>
              <a:t>Решите неравенство  (2х - 3)² </a:t>
            </a:r>
            <a:r>
              <a:rPr lang="ru-RU" b="1" dirty="0">
                <a:solidFill>
                  <a:schemeClr val="bg1"/>
                </a:solidFill>
                <a:latin typeface="Times New Roman"/>
                <a:cs typeface="Times New Roman"/>
              </a:rPr>
              <a:t>≥</a:t>
            </a:r>
            <a:r>
              <a:rPr lang="ru-RU" b="1" dirty="0">
                <a:solidFill>
                  <a:schemeClr val="bg1"/>
                </a:solidFill>
              </a:rPr>
              <a:t>  (3х - 2)²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00391" y="2202418"/>
            <a:ext cx="2230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(2х - 3)² -  (3х - 2)² = 0</a:t>
            </a:r>
          </a:p>
        </p:txBody>
      </p:sp>
    </p:spTree>
    <p:extLst>
      <p:ext uri="{BB962C8B-B14F-4D97-AF65-F5344CB8AC3E}">
        <p14:creationId xmlns:p14="http://schemas.microsoft.com/office/powerpoint/2010/main" xmlns="" val="421511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2304" y="410816"/>
            <a:ext cx="8229600" cy="41831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             </a:t>
            </a:r>
            <a:r>
              <a:rPr lang="ru-RU" u="sng" dirty="0"/>
              <a:t>-  х – 1 = 0</a:t>
            </a:r>
            <a:r>
              <a:rPr lang="ru-RU" dirty="0"/>
              <a:t>                </a:t>
            </a:r>
            <a:r>
              <a:rPr lang="ru-RU" u="sng" dirty="0"/>
              <a:t>5(х - 1)= 0</a:t>
            </a:r>
          </a:p>
          <a:p>
            <a:pPr marL="0" indent="0">
              <a:buNone/>
            </a:pPr>
            <a:r>
              <a:rPr lang="ru-RU" dirty="0"/>
              <a:t>                  - х = 1                          х = +1</a:t>
            </a:r>
          </a:p>
          <a:p>
            <a:pPr marL="0" indent="0">
              <a:buNone/>
            </a:pPr>
            <a:r>
              <a:rPr lang="ru-RU" dirty="0"/>
              <a:t>                    х = - 1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33074" y="3024976"/>
            <a:ext cx="561662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995936" y="2931790"/>
            <a:ext cx="108012" cy="144016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868144" y="2931790"/>
            <a:ext cx="108012" cy="144016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798415" y="3075806"/>
            <a:ext cx="611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- 1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30548" y="3078787"/>
            <a:ext cx="69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+ 1</a:t>
            </a:r>
          </a:p>
        </p:txBody>
      </p:sp>
      <p:sp>
        <p:nvSpPr>
          <p:cNvPr id="10" name="Дуга 9"/>
          <p:cNvSpPr/>
          <p:nvPr/>
        </p:nvSpPr>
        <p:spPr>
          <a:xfrm>
            <a:off x="899592" y="2597809"/>
            <a:ext cx="3150350" cy="77038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flipH="1">
            <a:off x="5947520" y="2502373"/>
            <a:ext cx="3546394" cy="961256"/>
          </a:xfrm>
          <a:prstGeom prst="arc">
            <a:avLst>
              <a:gd name="adj1" fmla="val 15793164"/>
              <a:gd name="adj2" fmla="val 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9060550">
            <a:off x="3543075" y="2575815"/>
            <a:ext cx="2777931" cy="272465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116415" y="2931790"/>
            <a:ext cx="0" cy="18637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944858" y="311816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842272" y="2407449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+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00914" y="2401084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-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092280" y="2400218"/>
            <a:ext cx="3738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-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53897" y="3929767"/>
            <a:ext cx="3125023" cy="646331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Ответ: [-1 ; + 1]</a:t>
            </a:r>
          </a:p>
        </p:txBody>
      </p:sp>
    </p:spTree>
    <p:extLst>
      <p:ext uri="{BB962C8B-B14F-4D97-AF65-F5344CB8AC3E}">
        <p14:creationId xmlns:p14="http://schemas.microsoft.com/office/powerpoint/2010/main" xmlns="" val="100452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>
            <a:spLocks noGrp="1"/>
          </p:cNvSpPr>
          <p:nvPr>
            <p:ph type="title"/>
          </p:nvPr>
        </p:nvSpPr>
        <p:spPr>
          <a:xfrm>
            <a:off x="179512" y="144384"/>
            <a:ext cx="1210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4400" b="1" dirty="0"/>
              <a:t>№3.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1907704" y="195486"/>
                <a:ext cx="6480720" cy="125438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3600" b="1" dirty="0">
                    <a:solidFill>
                      <a:schemeClr val="bg1"/>
                    </a:solidFill>
                  </a:rPr>
                  <a:t>Решите неравенство </a:t>
                </a:r>
              </a:p>
              <a:p>
                <a:r>
                  <a:rPr lang="ru-RU" sz="3600" b="1" dirty="0">
                    <a:solidFill>
                      <a:schemeClr val="bg1"/>
                    </a:solidFill>
                  </a:rPr>
                  <a:t>                  (х - 7)²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6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𝟏𝟏</m:t>
                        </m:r>
                      </m:e>
                    </m:rad>
                  </m:oMath>
                </a14:m>
                <a:r>
                  <a:rPr lang="ru-RU" sz="3600" b="1" dirty="0">
                    <a:solidFill>
                      <a:schemeClr val="bg1"/>
                    </a:solidFill>
                  </a:rPr>
                  <a:t> (х - 7) </a:t>
                </a:r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95486"/>
                <a:ext cx="6480720" cy="1254382"/>
              </a:xfrm>
              <a:prstGeom prst="rect">
                <a:avLst/>
              </a:prstGeom>
              <a:blipFill rotWithShape="1">
                <a:blip r:embed="rId2" cstate="email"/>
                <a:stretch>
                  <a:fillRect l="-2916" t="-7282" b="-17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207330" y="1563638"/>
                <a:ext cx="8757157" cy="3763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u="sng" dirty="0"/>
                  <a:t>Решение</a:t>
                </a:r>
                <a:r>
                  <a:rPr lang="ru-RU" sz="3600" b="1" dirty="0"/>
                  <a:t>.</a:t>
                </a:r>
                <a:r>
                  <a:rPr lang="ru-RU" sz="3600" dirty="0"/>
                  <a:t> </a:t>
                </a:r>
                <a:r>
                  <a:rPr lang="ru-RU" sz="2400" dirty="0"/>
                  <a:t>Перенесём  всё налево:</a:t>
                </a:r>
              </a:p>
              <a:p>
                <a:r>
                  <a:rPr lang="ru-RU" sz="3600" b="1" dirty="0">
                    <a:solidFill>
                      <a:schemeClr val="tx1"/>
                    </a:solidFill>
                  </a:rPr>
                  <a:t>                      (х - 7)²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𝟏𝟏</m:t>
                        </m:r>
                      </m:e>
                    </m:rad>
                  </m:oMath>
                </a14:m>
                <a:r>
                  <a:rPr lang="ru-RU" sz="3600" b="1" dirty="0">
                    <a:solidFill>
                      <a:schemeClr val="tx1"/>
                    </a:solidFill>
                  </a:rPr>
                  <a:t> (х-7) &lt; 0</a:t>
                </a:r>
                <a:endParaRPr lang="ru-RU" sz="3600" dirty="0">
                  <a:solidFill>
                    <a:schemeClr val="tx1"/>
                  </a:solidFill>
                </a:endParaRPr>
              </a:p>
              <a:p>
                <a:r>
                  <a:rPr lang="ru-RU" sz="2400" dirty="0"/>
                  <a:t>Вынесем  множитель (х-7):</a:t>
                </a:r>
              </a:p>
              <a:p>
                <a:r>
                  <a:rPr lang="ru-RU" sz="3600" dirty="0"/>
                  <a:t>                   (х - 7)(х - 7-</a:t>
                </a:r>
                <a:r>
                  <a:rPr lang="ru-RU" sz="3600" b="1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600" b="1" i="1">
                            <a:latin typeface="Cambria Math"/>
                          </a:rPr>
                          <m:t>𝟏𝟏</m:t>
                        </m:r>
                      </m:e>
                    </m:rad>
                  </m:oMath>
                </a14:m>
                <a:r>
                  <a:rPr lang="ru-RU" sz="3600" dirty="0"/>
                  <a:t>) &lt; 0</a:t>
                </a:r>
              </a:p>
              <a:p>
                <a:r>
                  <a:rPr lang="ru-RU" sz="2400" dirty="0"/>
                  <a:t>Решим соответствующее уравнение:</a:t>
                </a:r>
              </a:p>
              <a:p>
                <a:r>
                  <a:rPr lang="ru-RU" sz="3600" dirty="0"/>
                  <a:t>                   (х - 7)·(х - 7-</a:t>
                </a:r>
                <a:r>
                  <a:rPr lang="ru-RU" sz="3600" b="1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600" b="1" i="1">
                            <a:latin typeface="Cambria Math"/>
                          </a:rPr>
                          <m:t>𝟏𝟏</m:t>
                        </m:r>
                      </m:e>
                    </m:rad>
                  </m:oMath>
                </a14:m>
                <a:r>
                  <a:rPr lang="ru-RU" sz="3600" dirty="0"/>
                  <a:t>) = 0</a:t>
                </a:r>
              </a:p>
              <a:p>
                <a:endParaRPr lang="ru-RU" sz="36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30" y="1563638"/>
                <a:ext cx="8757157" cy="3763146"/>
              </a:xfrm>
              <a:prstGeom prst="rect">
                <a:avLst/>
              </a:prstGeom>
              <a:blipFill rotWithShape="1">
                <a:blip r:embed="rId3" cstate="email"/>
                <a:stretch>
                  <a:fillRect l="-2088" t="-24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18542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378</Words>
  <Application>Microsoft Office PowerPoint</Application>
  <PresentationFormat>Экран (16:9)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НЕРАВЕНСТВА  (2-ая часть ОГЭ)</vt:lpstr>
      <vt:lpstr>Слайд 4</vt:lpstr>
      <vt:lpstr>Слайд 5</vt:lpstr>
      <vt:lpstr>Слайд 6</vt:lpstr>
      <vt:lpstr>№2.</vt:lpstr>
      <vt:lpstr>Слайд 8</vt:lpstr>
      <vt:lpstr>№3.</vt:lpstr>
      <vt:lpstr>Слайд 10</vt:lpstr>
      <vt:lpstr>Слайд 11</vt:lpstr>
      <vt:lpstr>Слайд 12</vt:lpstr>
      <vt:lpstr>Дидактический материал</vt:lpstr>
      <vt:lpstr>К №1.     Решите неравенство</vt:lpstr>
      <vt:lpstr>К №1.     Решите неравенство</vt:lpstr>
      <vt:lpstr>К №2.   Решите неравенство</vt:lpstr>
      <vt:lpstr>К №3.    Решите неравенство</vt:lpstr>
      <vt:lpstr>К №4. Решите неравенство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Юлия Марина</cp:lastModifiedBy>
  <cp:revision>157</cp:revision>
  <dcterms:created xsi:type="dcterms:W3CDTF">2015-12-17T19:30:37Z</dcterms:created>
  <dcterms:modified xsi:type="dcterms:W3CDTF">2022-02-08T04:35:08Z</dcterms:modified>
</cp:coreProperties>
</file>