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279" r:id="rId4"/>
    <p:sldId id="280" r:id="rId5"/>
    <p:sldId id="276" r:id="rId6"/>
    <p:sldId id="269" r:id="rId7"/>
    <p:sldId id="270" r:id="rId8"/>
    <p:sldId id="265" r:id="rId9"/>
    <p:sldId id="271" r:id="rId10"/>
    <p:sldId id="272" r:id="rId11"/>
    <p:sldId id="273" r:id="rId12"/>
    <p:sldId id="277" r:id="rId13"/>
    <p:sldId id="281" r:id="rId14"/>
    <p:sldId id="282" r:id="rId15"/>
    <p:sldId id="274" r:id="rId16"/>
    <p:sldId id="283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3BFD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4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327B-0E2F-400A-98D3-F7750B65FD42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0B700-4B53-4FD4-8D27-D6CF9A810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6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0B700-4B53-4FD4-8D27-D6CF9A8102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908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0B700-4B53-4FD4-8D27-D6CF9A8102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07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0B700-4B53-4FD4-8D27-D6CF9A8102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82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0B700-4B53-4FD4-8D27-D6CF9A8102B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1BD7DFB-1F90-4463-B4ED-2EAB821C6702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73734D-62C2-4ACE-BBAD-48B253493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062912" cy="1470025"/>
          </a:xfrm>
        </p:spPr>
        <p:txBody>
          <a:bodyPr/>
          <a:lstStyle/>
          <a:p>
            <a:r>
              <a:rPr lang="ru-RU" dirty="0" smtClean="0"/>
              <a:t>Задачи на построение сечений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7918896" cy="1752600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Малыш Наталья Юрьевна, </a:t>
            </a:r>
          </a:p>
          <a:p>
            <a:pPr algn="l"/>
            <a:r>
              <a:rPr lang="ru-RU" sz="2800" dirty="0"/>
              <a:t>учитель математики и информатики МАОУ «СОШ №24», </a:t>
            </a:r>
            <a:r>
              <a:rPr lang="ru-RU" sz="2800" dirty="0" err="1"/>
              <a:t>г.Сыктывкар</a:t>
            </a:r>
            <a:endParaRPr lang="ru-RU" sz="2800" dirty="0"/>
          </a:p>
          <a:p>
            <a:pPr algn="l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5648838" y="2956408"/>
            <a:ext cx="2426067" cy="2463066"/>
          </a:xfrm>
          <a:custGeom>
            <a:avLst/>
            <a:gdLst>
              <a:gd name="connsiteX0" fmla="*/ 2394354 w 2426067"/>
              <a:gd name="connsiteY0" fmla="*/ 819260 h 2463066"/>
              <a:gd name="connsiteX1" fmla="*/ 2394354 w 2426067"/>
              <a:gd name="connsiteY1" fmla="*/ 819260 h 2463066"/>
              <a:gd name="connsiteX2" fmla="*/ 2404925 w 2426067"/>
              <a:gd name="connsiteY2" fmla="*/ 866830 h 2463066"/>
              <a:gd name="connsiteX3" fmla="*/ 2410210 w 2426067"/>
              <a:gd name="connsiteY3" fmla="*/ 882687 h 2463066"/>
              <a:gd name="connsiteX4" fmla="*/ 2404925 w 2426067"/>
              <a:gd name="connsiteY4" fmla="*/ 919686 h 2463066"/>
              <a:gd name="connsiteX5" fmla="*/ 2404925 w 2426067"/>
              <a:gd name="connsiteY5" fmla="*/ 930257 h 2463066"/>
              <a:gd name="connsiteX6" fmla="*/ 2288643 w 2426067"/>
              <a:gd name="connsiteY6" fmla="*/ 2056079 h 2463066"/>
              <a:gd name="connsiteX7" fmla="*/ 866830 w 2426067"/>
              <a:gd name="connsiteY7" fmla="*/ 2463066 h 2463066"/>
              <a:gd name="connsiteX8" fmla="*/ 0 w 2426067"/>
              <a:gd name="connsiteY8" fmla="*/ 1966224 h 2463066"/>
              <a:gd name="connsiteX9" fmla="*/ 195565 w 2426067"/>
              <a:gd name="connsiteY9" fmla="*/ 0 h 2463066"/>
              <a:gd name="connsiteX10" fmla="*/ 2426067 w 2426067"/>
              <a:gd name="connsiteY10" fmla="*/ 914400 h 2463066"/>
              <a:gd name="connsiteX11" fmla="*/ 2420782 w 2426067"/>
              <a:gd name="connsiteY11" fmla="*/ 914400 h 2463066"/>
              <a:gd name="connsiteX12" fmla="*/ 2420782 w 2426067"/>
              <a:gd name="connsiteY12" fmla="*/ 914400 h 2463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26067" h="2463066">
                <a:moveTo>
                  <a:pt x="2394354" y="819260"/>
                </a:moveTo>
                <a:lnTo>
                  <a:pt x="2394354" y="819260"/>
                </a:lnTo>
                <a:cubicBezTo>
                  <a:pt x="2397878" y="835117"/>
                  <a:pt x="2400986" y="851071"/>
                  <a:pt x="2404925" y="866830"/>
                </a:cubicBezTo>
                <a:cubicBezTo>
                  <a:pt x="2406276" y="872235"/>
                  <a:pt x="2410210" y="877115"/>
                  <a:pt x="2410210" y="882687"/>
                </a:cubicBezTo>
                <a:cubicBezTo>
                  <a:pt x="2410210" y="895145"/>
                  <a:pt x="2406301" y="907304"/>
                  <a:pt x="2404925" y="919686"/>
                </a:cubicBezTo>
                <a:cubicBezTo>
                  <a:pt x="2404536" y="923188"/>
                  <a:pt x="2404925" y="926733"/>
                  <a:pt x="2404925" y="930257"/>
                </a:cubicBezTo>
                <a:lnTo>
                  <a:pt x="2288643" y="2056079"/>
                </a:lnTo>
                <a:lnTo>
                  <a:pt x="866830" y="2463066"/>
                </a:lnTo>
                <a:lnTo>
                  <a:pt x="0" y="1966224"/>
                </a:lnTo>
                <a:lnTo>
                  <a:pt x="195565" y="0"/>
                </a:lnTo>
                <a:lnTo>
                  <a:pt x="2426067" y="914400"/>
                </a:lnTo>
                <a:lnTo>
                  <a:pt x="2420782" y="914400"/>
                </a:lnTo>
                <a:lnTo>
                  <a:pt x="2420782" y="914400"/>
                </a:lnTo>
              </a:path>
            </a:pathLst>
          </a:custGeom>
          <a:pattFill prst="wdUpDiag">
            <a:fgClr>
              <a:srgbClr val="3BFD6E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/>
          <p:cNvCxnSpPr>
            <a:endCxn id="4" idx="7"/>
          </p:cNvCxnSpPr>
          <p:nvPr/>
        </p:nvCxnSpPr>
        <p:spPr>
          <a:xfrm>
            <a:off x="5625649" y="4911243"/>
            <a:ext cx="890019" cy="50823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Равнобедренный треугольник 5"/>
          <p:cNvSpPr/>
          <p:nvPr/>
        </p:nvSpPr>
        <p:spPr>
          <a:xfrm rot="19066122">
            <a:off x="804333" y="2942618"/>
            <a:ext cx="1175488" cy="909831"/>
          </a:xfrm>
          <a:prstGeom prst="triangle">
            <a:avLst>
              <a:gd name="adj" fmla="val 76482"/>
            </a:avLst>
          </a:prstGeom>
          <a:pattFill prst="wdUp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endCxn id="36" idx="1"/>
          </p:cNvCxnSpPr>
          <p:nvPr/>
        </p:nvCxnSpPr>
        <p:spPr>
          <a:xfrm>
            <a:off x="1302099" y="2837122"/>
            <a:ext cx="755047" cy="47678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данные 7"/>
          <p:cNvSpPr/>
          <p:nvPr/>
        </p:nvSpPr>
        <p:spPr>
          <a:xfrm>
            <a:off x="1037551" y="2420691"/>
            <a:ext cx="2448272" cy="936104"/>
          </a:xfrm>
          <a:prstGeom prst="flowChartInputOutp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37551" y="3356795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85823" y="2420691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566648" y="5418252"/>
            <a:ext cx="196925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49750" y="4482147"/>
            <a:ext cx="1969257" cy="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535905" y="4469829"/>
            <a:ext cx="481338" cy="948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9"/>
          </p:cNvCxnSpPr>
          <p:nvPr/>
        </p:nvCxnSpPr>
        <p:spPr>
          <a:xfrm>
            <a:off x="5844403" y="2956408"/>
            <a:ext cx="2209360" cy="90902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4" idx="9"/>
            <a:endCxn id="4" idx="8"/>
          </p:cNvCxnSpPr>
          <p:nvPr/>
        </p:nvCxnSpPr>
        <p:spPr>
          <a:xfrm flipH="1">
            <a:off x="5648838" y="2956408"/>
            <a:ext cx="195565" cy="196622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7"/>
            <a:endCxn id="4" idx="6"/>
          </p:cNvCxnSpPr>
          <p:nvPr/>
        </p:nvCxnSpPr>
        <p:spPr>
          <a:xfrm flipV="1">
            <a:off x="6515668" y="5012487"/>
            <a:ext cx="1421813" cy="40698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000878" y="3348209"/>
            <a:ext cx="535027" cy="2082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520653" y="2450411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566648" y="4471604"/>
            <a:ext cx="483102" cy="9361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61880" y="256781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751672" y="380451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2025947" y="2793965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cxnSp>
        <p:nvCxnSpPr>
          <p:cNvPr id="38" name="Прямая соединительная линия 37"/>
          <p:cNvCxnSpPr>
            <a:stCxn id="6" idx="2"/>
            <a:endCxn id="36" idx="3"/>
          </p:cNvCxnSpPr>
          <p:nvPr/>
        </p:nvCxnSpPr>
        <p:spPr>
          <a:xfrm flipV="1">
            <a:off x="1262649" y="3383186"/>
            <a:ext cx="794497" cy="74622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1240744" y="2802484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042799" y="3299563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V="1">
            <a:off x="1275239" y="2860197"/>
            <a:ext cx="53719" cy="1208663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1187025" y="4080423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единительная линия 72"/>
          <p:cNvCxnSpPr>
            <a:stCxn id="4" idx="4"/>
            <a:endCxn id="4" idx="6"/>
          </p:cNvCxnSpPr>
          <p:nvPr/>
        </p:nvCxnSpPr>
        <p:spPr>
          <a:xfrm flipH="1">
            <a:off x="7937481" y="3876094"/>
            <a:ext cx="116282" cy="113639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232525" y="2408581"/>
            <a:ext cx="2981456" cy="3009670"/>
            <a:chOff x="3995936" y="2060848"/>
            <a:chExt cx="2981456" cy="3009670"/>
          </a:xfrm>
        </p:grpSpPr>
        <p:sp>
          <p:nvSpPr>
            <p:cNvPr id="18" name="Блок-схема: данные 17"/>
            <p:cNvSpPr/>
            <p:nvPr/>
          </p:nvSpPr>
          <p:spPr>
            <a:xfrm>
              <a:off x="3995936" y="2060848"/>
              <a:ext cx="2448272" cy="936104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3995936" y="2996952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959263" y="2988366"/>
              <a:ext cx="535027" cy="2082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444208" y="206084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479038" y="209056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008135" y="4122304"/>
              <a:ext cx="1969257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4525033" y="4111761"/>
              <a:ext cx="483102" cy="9361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6496054" y="4122096"/>
              <a:ext cx="481338" cy="9484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526797" y="5070518"/>
              <a:ext cx="19692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5146197" y="4580583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5851928" y="2408549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78" name="TextBox 77"/>
          <p:cNvSpPr txBox="1"/>
          <p:nvPr/>
        </p:nvSpPr>
        <p:spPr>
          <a:xfrm flipH="1">
            <a:off x="7995622" y="3378740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79" name="Овал 78"/>
          <p:cNvSpPr/>
          <p:nvPr/>
        </p:nvSpPr>
        <p:spPr>
          <a:xfrm>
            <a:off x="5802943" y="2907423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5576664" y="4861782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8004778" y="3795037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6506825" y="5385255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83" name="TextBox 82"/>
          <p:cNvSpPr txBox="1"/>
          <p:nvPr/>
        </p:nvSpPr>
        <p:spPr>
          <a:xfrm>
            <a:off x="7995622" y="4786691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84" name="Овал 83"/>
          <p:cNvSpPr/>
          <p:nvPr/>
        </p:nvSpPr>
        <p:spPr>
          <a:xfrm>
            <a:off x="6466683" y="5369266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7888496" y="4956747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323529" y="116632"/>
            <a:ext cx="8507038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Пример 3</a:t>
            </a:r>
            <a:endParaRPr lang="ru-RU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3645415" y="404664"/>
            <a:ext cx="508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Построить сечение параллелепипеда плоскостью (АВС)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703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2" grpId="0"/>
      <p:bldP spid="83" grpId="0"/>
      <p:bldP spid="84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3369989" y="2317171"/>
            <a:ext cx="2488271" cy="3043123"/>
          </a:xfrm>
          <a:custGeom>
            <a:avLst/>
            <a:gdLst>
              <a:gd name="connsiteX0" fmla="*/ 2450592 w 2488271"/>
              <a:gd name="connsiteY0" fmla="*/ 1214323 h 3043123"/>
              <a:gd name="connsiteX1" fmla="*/ 2450592 w 2488271"/>
              <a:gd name="connsiteY1" fmla="*/ 1214323 h 3043123"/>
              <a:gd name="connsiteX2" fmla="*/ 2472537 w 2488271"/>
              <a:gd name="connsiteY2" fmla="*/ 1309420 h 3043123"/>
              <a:gd name="connsiteX3" fmla="*/ 2479852 w 2488271"/>
              <a:gd name="connsiteY3" fmla="*/ 1316736 h 3043123"/>
              <a:gd name="connsiteX4" fmla="*/ 2479852 w 2488271"/>
              <a:gd name="connsiteY4" fmla="*/ 1316736 h 3043123"/>
              <a:gd name="connsiteX5" fmla="*/ 2479852 w 2488271"/>
              <a:gd name="connsiteY5" fmla="*/ 2348179 h 3043123"/>
              <a:gd name="connsiteX6" fmla="*/ 2472537 w 2488271"/>
              <a:gd name="connsiteY6" fmla="*/ 2370124 h 3043123"/>
              <a:gd name="connsiteX7" fmla="*/ 2472537 w 2488271"/>
              <a:gd name="connsiteY7" fmla="*/ 2501798 h 3043123"/>
              <a:gd name="connsiteX8" fmla="*/ 1068019 w 2488271"/>
              <a:gd name="connsiteY8" fmla="*/ 3043123 h 3043123"/>
              <a:gd name="connsiteX9" fmla="*/ 73152 w 2488271"/>
              <a:gd name="connsiteY9" fmla="*/ 2333548 h 3043123"/>
              <a:gd name="connsiteX10" fmla="*/ 0 w 2488271"/>
              <a:gd name="connsiteY10" fmla="*/ 351129 h 3043123"/>
              <a:gd name="connsiteX11" fmla="*/ 1133856 w 2488271"/>
              <a:gd name="connsiteY11" fmla="*/ 0 h 3043123"/>
              <a:gd name="connsiteX12" fmla="*/ 2450592 w 2488271"/>
              <a:gd name="connsiteY12" fmla="*/ 1214323 h 304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88271" h="3043123">
                <a:moveTo>
                  <a:pt x="2450592" y="1214323"/>
                </a:moveTo>
                <a:lnTo>
                  <a:pt x="2450592" y="1214323"/>
                </a:lnTo>
                <a:cubicBezTo>
                  <a:pt x="2457269" y="1281098"/>
                  <a:pt x="2444856" y="1272511"/>
                  <a:pt x="2472537" y="1309420"/>
                </a:cubicBezTo>
                <a:cubicBezTo>
                  <a:pt x="2474606" y="1312179"/>
                  <a:pt x="2477414" y="1314297"/>
                  <a:pt x="2479852" y="1316736"/>
                </a:cubicBezTo>
                <a:lnTo>
                  <a:pt x="2479852" y="1316736"/>
                </a:lnTo>
                <a:cubicBezTo>
                  <a:pt x="2489630" y="1795807"/>
                  <a:pt x="2492439" y="1750303"/>
                  <a:pt x="2479852" y="2348179"/>
                </a:cubicBezTo>
                <a:cubicBezTo>
                  <a:pt x="2479690" y="2355888"/>
                  <a:pt x="2472904" y="2362422"/>
                  <a:pt x="2472537" y="2370124"/>
                </a:cubicBezTo>
                <a:cubicBezTo>
                  <a:pt x="2470449" y="2413966"/>
                  <a:pt x="2472537" y="2457907"/>
                  <a:pt x="2472537" y="2501798"/>
                </a:cubicBezTo>
                <a:lnTo>
                  <a:pt x="1068019" y="3043123"/>
                </a:lnTo>
                <a:lnTo>
                  <a:pt x="73152" y="2333548"/>
                </a:lnTo>
                <a:lnTo>
                  <a:pt x="0" y="351129"/>
                </a:lnTo>
                <a:lnTo>
                  <a:pt x="1133856" y="0"/>
                </a:lnTo>
                <a:lnTo>
                  <a:pt x="2450592" y="1214323"/>
                </a:lnTo>
                <a:close/>
              </a:path>
            </a:pathLst>
          </a:custGeom>
          <a:pattFill prst="wd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4" idx="11"/>
            <a:endCxn id="4" idx="0"/>
          </p:cNvCxnSpPr>
          <p:nvPr/>
        </p:nvCxnSpPr>
        <p:spPr>
          <a:xfrm>
            <a:off x="4503845" y="2317171"/>
            <a:ext cx="1316736" cy="1214323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4" idx="7"/>
            <a:endCxn id="4" idx="8"/>
          </p:cNvCxnSpPr>
          <p:nvPr/>
        </p:nvCxnSpPr>
        <p:spPr>
          <a:xfrm flipH="1">
            <a:off x="4438008" y="4818969"/>
            <a:ext cx="1404518" cy="541325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4" idx="10"/>
            <a:endCxn id="4" idx="9"/>
          </p:cNvCxnSpPr>
          <p:nvPr/>
        </p:nvCxnSpPr>
        <p:spPr>
          <a:xfrm>
            <a:off x="3369989" y="2668300"/>
            <a:ext cx="73152" cy="1982419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719419" y="5367427"/>
            <a:ext cx="1718589" cy="57851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4" idx="9"/>
          </p:cNvCxnSpPr>
          <p:nvPr/>
        </p:nvCxnSpPr>
        <p:spPr>
          <a:xfrm flipV="1">
            <a:off x="3439499" y="4650719"/>
            <a:ext cx="3642" cy="15112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223475" y="5225857"/>
            <a:ext cx="432048" cy="92785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3079459" y="2311603"/>
            <a:ext cx="2981456" cy="3055824"/>
            <a:chOff x="3995936" y="2060848"/>
            <a:chExt cx="2981456" cy="3014075"/>
          </a:xfrm>
        </p:grpSpPr>
        <p:sp>
          <p:nvSpPr>
            <p:cNvPr id="12" name="Блок-схема: данные 11"/>
            <p:cNvSpPr/>
            <p:nvPr/>
          </p:nvSpPr>
          <p:spPr>
            <a:xfrm>
              <a:off x="3995936" y="2060848"/>
              <a:ext cx="2448272" cy="936104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995936" y="2996952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959263" y="2988366"/>
              <a:ext cx="535027" cy="2082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444207" y="2083626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479038" y="209056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08135" y="4122304"/>
              <a:ext cx="1969257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525033" y="4111761"/>
              <a:ext cx="483102" cy="9361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496054" y="4122096"/>
              <a:ext cx="481338" cy="9484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526797" y="5074923"/>
              <a:ext cx="19692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898702" y="220713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865284" y="4307464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4332888" y="1650748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cxnSp>
        <p:nvCxnSpPr>
          <p:cNvPr id="24" name="Прямая соединительная линия 23"/>
          <p:cNvCxnSpPr>
            <a:stCxn id="4" idx="10"/>
            <a:endCxn id="4" idx="11"/>
          </p:cNvCxnSpPr>
          <p:nvPr/>
        </p:nvCxnSpPr>
        <p:spPr>
          <a:xfrm flipV="1">
            <a:off x="3369989" y="2317171"/>
            <a:ext cx="1133856" cy="35112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364636" y="4561492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308595" y="2619315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454860" y="2262618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>
            <a:endCxn id="45" idx="4"/>
          </p:cNvCxnSpPr>
          <p:nvPr/>
        </p:nvCxnSpPr>
        <p:spPr>
          <a:xfrm flipH="1" flipV="1">
            <a:off x="5820581" y="3580479"/>
            <a:ext cx="59625" cy="124397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771596" y="3482509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809275" y="4733634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4" idx="8"/>
            <a:endCxn id="26" idx="5"/>
          </p:cNvCxnSpPr>
          <p:nvPr/>
        </p:nvCxnSpPr>
        <p:spPr>
          <a:xfrm flipH="1" flipV="1">
            <a:off x="3448259" y="4645115"/>
            <a:ext cx="989749" cy="71517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4357994" y="5311309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2909884" y="5203911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</a:t>
            </a:r>
            <a:endParaRPr lang="ru-RU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237623" y="5397395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5959779" y="4637884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5907245" y="3094352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60" name="Овал 59"/>
          <p:cNvSpPr/>
          <p:nvPr/>
        </p:nvSpPr>
        <p:spPr>
          <a:xfrm>
            <a:off x="3394156" y="5640798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323529" y="116632"/>
            <a:ext cx="8507038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Пример 3</a:t>
            </a:r>
            <a:endParaRPr lang="ru-RU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3645415" y="404664"/>
            <a:ext cx="508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Построить сечение параллелепипеда плоскостью (АВС)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784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 animBg="1"/>
      <p:bldP spid="47" grpId="0" animBg="1"/>
      <p:bldP spid="52" grpId="0" animBg="1"/>
      <p:bldP spid="53" grpId="0"/>
      <p:bldP spid="56" grpId="0"/>
      <p:bldP spid="58" grpId="0"/>
      <p:bldP spid="59" grpId="0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олилиния 49"/>
          <p:cNvSpPr/>
          <p:nvPr/>
        </p:nvSpPr>
        <p:spPr>
          <a:xfrm>
            <a:off x="1403648" y="3371850"/>
            <a:ext cx="1844057" cy="1784350"/>
          </a:xfrm>
          <a:custGeom>
            <a:avLst/>
            <a:gdLst>
              <a:gd name="connsiteX0" fmla="*/ 304800 w 1873250"/>
              <a:gd name="connsiteY0" fmla="*/ 57150 h 1784350"/>
              <a:gd name="connsiteX1" fmla="*/ 0 w 1873250"/>
              <a:gd name="connsiteY1" fmla="*/ 1784350 h 1784350"/>
              <a:gd name="connsiteX2" fmla="*/ 1606550 w 1873250"/>
              <a:gd name="connsiteY2" fmla="*/ 1638300 h 1784350"/>
              <a:gd name="connsiteX3" fmla="*/ 1873250 w 1873250"/>
              <a:gd name="connsiteY3" fmla="*/ 0 h 1784350"/>
              <a:gd name="connsiteX4" fmla="*/ 304800 w 1873250"/>
              <a:gd name="connsiteY4" fmla="*/ 57150 h 178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3250" h="1784350">
                <a:moveTo>
                  <a:pt x="304800" y="57150"/>
                </a:moveTo>
                <a:lnTo>
                  <a:pt x="0" y="1784350"/>
                </a:lnTo>
                <a:lnTo>
                  <a:pt x="1606550" y="1638300"/>
                </a:lnTo>
                <a:lnTo>
                  <a:pt x="1873250" y="0"/>
                </a:lnTo>
                <a:lnTo>
                  <a:pt x="304800" y="5715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Построить сечение тетраэдра </a:t>
            </a:r>
            <a:r>
              <a:rPr lang="en-US" i="1" dirty="0"/>
              <a:t>DABC</a:t>
            </a:r>
            <a:r>
              <a:rPr lang="ru-RU" dirty="0"/>
              <a:t> плоскостью, проходящей через данные точки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М</a:t>
            </a:r>
            <a:r>
              <a:rPr lang="ru-RU" i="1" dirty="0"/>
              <a:t>, </a:t>
            </a:r>
            <a:r>
              <a:rPr lang="en-US" i="1" dirty="0"/>
              <a:t>N</a:t>
            </a:r>
            <a:r>
              <a:rPr lang="ru-RU" i="1" dirty="0"/>
              <a:t>, К</a:t>
            </a:r>
            <a:r>
              <a:rPr lang="ru-RU" dirty="0"/>
              <a:t>, являющиеся либо серединами его ребер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/>
          </a:p>
        </p:txBody>
      </p:sp>
      <p:pic>
        <p:nvPicPr>
          <p:cNvPr id="8" name="Объект 7"/>
          <p:cNvPicPr>
            <a:picLocks noGrp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783" t="12016" r="34890" b="30293"/>
          <a:stretch>
            <a:fillRect/>
          </a:stretch>
        </p:blipFill>
        <p:spPr bwMode="auto">
          <a:xfrm>
            <a:off x="457200" y="1783601"/>
            <a:ext cx="4038600" cy="440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 flipH="1">
            <a:off x="2987824" y="3355515"/>
            <a:ext cx="259881" cy="1657661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403649" y="3429000"/>
            <a:ext cx="288031" cy="1695137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691680" y="3355515"/>
            <a:ext cx="1556025" cy="73485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403648" y="5013177"/>
            <a:ext cx="1512169" cy="144015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кругленная прямоугольная выноска 51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819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олилиния 29"/>
          <p:cNvSpPr/>
          <p:nvPr/>
        </p:nvSpPr>
        <p:spPr>
          <a:xfrm>
            <a:off x="1619250" y="3028950"/>
            <a:ext cx="1908634" cy="2239203"/>
          </a:xfrm>
          <a:custGeom>
            <a:avLst/>
            <a:gdLst>
              <a:gd name="connsiteX0" fmla="*/ 571500 w 1943100"/>
              <a:gd name="connsiteY0" fmla="*/ 0 h 2257425"/>
              <a:gd name="connsiteX1" fmla="*/ 0 w 1943100"/>
              <a:gd name="connsiteY1" fmla="*/ 2257425 h 2257425"/>
              <a:gd name="connsiteX2" fmla="*/ 1943100 w 1943100"/>
              <a:gd name="connsiteY2" fmla="*/ 1866900 h 2257425"/>
              <a:gd name="connsiteX3" fmla="*/ 1885950 w 1943100"/>
              <a:gd name="connsiteY3" fmla="*/ 552450 h 2257425"/>
              <a:gd name="connsiteX4" fmla="*/ 571500 w 1943100"/>
              <a:gd name="connsiteY4" fmla="*/ 0 h 2257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3100" h="2257425">
                <a:moveTo>
                  <a:pt x="571500" y="0"/>
                </a:moveTo>
                <a:lnTo>
                  <a:pt x="0" y="2257425"/>
                </a:lnTo>
                <a:lnTo>
                  <a:pt x="1943100" y="1866900"/>
                </a:lnTo>
                <a:lnTo>
                  <a:pt x="1885950" y="552450"/>
                </a:lnTo>
                <a:lnTo>
                  <a:pt x="571500" y="0"/>
                </a:lnTo>
                <a:close/>
              </a:path>
            </a:pathLst>
          </a:custGeom>
          <a:pattFill prst="ltUp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Построить сечение тетраэдра </a:t>
            </a:r>
            <a:r>
              <a:rPr lang="en-US" i="1" dirty="0"/>
              <a:t>DABC</a:t>
            </a:r>
            <a:r>
              <a:rPr lang="ru-RU" dirty="0"/>
              <a:t> плоскостью, проходящей через данные точки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М</a:t>
            </a:r>
            <a:r>
              <a:rPr lang="ru-RU" i="1" dirty="0"/>
              <a:t>, </a:t>
            </a:r>
            <a:r>
              <a:rPr lang="en-US" i="1" dirty="0"/>
              <a:t>N</a:t>
            </a:r>
            <a:r>
              <a:rPr lang="ru-RU" i="1" dirty="0"/>
              <a:t>, К.</a:t>
            </a:r>
            <a:endParaRPr lang="ru-RU" dirty="0"/>
          </a:p>
          <a:p>
            <a:endParaRPr lang="ru-RU" dirty="0"/>
          </a:p>
        </p:txBody>
      </p:sp>
      <p:pic>
        <p:nvPicPr>
          <p:cNvPr id="9" name="Объект 8"/>
          <p:cNvPicPr>
            <a:picLocks noGrp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841" t="10963" r="36761" b="31283"/>
          <a:stretch>
            <a:fillRect/>
          </a:stretch>
        </p:blipFill>
        <p:spPr bwMode="auto">
          <a:xfrm>
            <a:off x="457200" y="1784888"/>
            <a:ext cx="4038600" cy="440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 flipH="1">
            <a:off x="1619672" y="3068960"/>
            <a:ext cx="576065" cy="2199193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691680" y="4437112"/>
            <a:ext cx="4032448" cy="831042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139952" y="4437112"/>
            <a:ext cx="1584176" cy="114159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195737" y="3068961"/>
            <a:ext cx="3528391" cy="1368151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91880" y="3573016"/>
            <a:ext cx="36004" cy="1279617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ая прямоугольная выноска 30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141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олилиния 34"/>
          <p:cNvSpPr/>
          <p:nvPr/>
        </p:nvSpPr>
        <p:spPr>
          <a:xfrm>
            <a:off x="1228725" y="2583481"/>
            <a:ext cx="2667000" cy="2428875"/>
          </a:xfrm>
          <a:custGeom>
            <a:avLst/>
            <a:gdLst>
              <a:gd name="connsiteX0" fmla="*/ 0 w 2667000"/>
              <a:gd name="connsiteY0" fmla="*/ 504825 h 2428875"/>
              <a:gd name="connsiteX1" fmla="*/ 9525 w 2667000"/>
              <a:gd name="connsiteY1" fmla="*/ 2428875 h 2428875"/>
              <a:gd name="connsiteX2" fmla="*/ 2667000 w 2667000"/>
              <a:gd name="connsiteY2" fmla="*/ 1914525 h 2428875"/>
              <a:gd name="connsiteX3" fmla="*/ 2657475 w 2667000"/>
              <a:gd name="connsiteY3" fmla="*/ 0 h 2428875"/>
              <a:gd name="connsiteX4" fmla="*/ 0 w 2667000"/>
              <a:gd name="connsiteY4" fmla="*/ 504825 h 242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0" h="2428875">
                <a:moveTo>
                  <a:pt x="0" y="504825"/>
                </a:moveTo>
                <a:lnTo>
                  <a:pt x="9525" y="2428875"/>
                </a:lnTo>
                <a:lnTo>
                  <a:pt x="2667000" y="1914525"/>
                </a:lnTo>
                <a:lnTo>
                  <a:pt x="2657475" y="0"/>
                </a:lnTo>
                <a:lnTo>
                  <a:pt x="0" y="504825"/>
                </a:lnTo>
                <a:close/>
              </a:path>
            </a:pathLst>
          </a:custGeom>
          <a:pattFill prst="ltUp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716016" y="1700808"/>
            <a:ext cx="4038600" cy="4093915"/>
          </a:xfrm>
        </p:spPr>
        <p:txBody>
          <a:bodyPr>
            <a:normAutofit/>
          </a:bodyPr>
          <a:lstStyle/>
          <a:p>
            <a:r>
              <a:rPr lang="ru-RU" dirty="0"/>
              <a:t>Построить сечение куба плоскостью, проходящей через три данные точки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А, С, С</a:t>
            </a:r>
            <a:r>
              <a:rPr lang="ru-RU" i="1" baseline="-25000" dirty="0" smtClean="0"/>
              <a:t>1</a:t>
            </a:r>
            <a:r>
              <a:rPr lang="ru-RU" dirty="0" smtClean="0"/>
              <a:t>. </a:t>
            </a:r>
            <a:r>
              <a:rPr lang="ru-RU" dirty="0"/>
              <a:t>Найти периметр сечения, если ребро куба равно </a:t>
            </a:r>
            <a:r>
              <a:rPr lang="ru-RU" b="1" i="1" dirty="0"/>
              <a:t>а</a:t>
            </a:r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94492" y="1961330"/>
            <a:ext cx="3949515" cy="3601131"/>
            <a:chOff x="1785918" y="1285860"/>
            <a:chExt cx="3714776" cy="344229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285984" y="2357430"/>
              <a:ext cx="1857388" cy="185738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2285984" y="1857364"/>
              <a:ext cx="642942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4143372" y="1857364"/>
              <a:ext cx="642942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4143372" y="3714752"/>
              <a:ext cx="642942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2285984" y="3714752"/>
              <a:ext cx="642942" cy="500066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2000232" y="2786058"/>
              <a:ext cx="1857388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3858414" y="2785264"/>
              <a:ext cx="185738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928926" y="1857364"/>
              <a:ext cx="185738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928926" y="3714752"/>
              <a:ext cx="1857388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5"/>
            <p:cNvSpPr txBox="1"/>
            <p:nvPr/>
          </p:nvSpPr>
          <p:spPr>
            <a:xfrm>
              <a:off x="1857356" y="4071942"/>
              <a:ext cx="4007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/>
                <a:t>A</a:t>
              </a:r>
              <a:endParaRPr lang="ru-RU" sz="3200" dirty="0"/>
            </a:p>
          </p:txBody>
        </p:sp>
        <p:sp>
          <p:nvSpPr>
            <p:cNvPr id="19" name="TextBox 26"/>
            <p:cNvSpPr txBox="1"/>
            <p:nvPr/>
          </p:nvSpPr>
          <p:spPr>
            <a:xfrm>
              <a:off x="4857752" y="3286124"/>
              <a:ext cx="4007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/>
                <a:t>C</a:t>
              </a:r>
              <a:endParaRPr lang="ru-RU" sz="3200" dirty="0"/>
            </a:p>
          </p:txBody>
        </p:sp>
        <p:sp>
          <p:nvSpPr>
            <p:cNvPr id="20" name="TextBox 27"/>
            <p:cNvSpPr txBox="1"/>
            <p:nvPr/>
          </p:nvSpPr>
          <p:spPr>
            <a:xfrm>
              <a:off x="3857620" y="4143380"/>
              <a:ext cx="4007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/>
                <a:t>D</a:t>
              </a:r>
              <a:endParaRPr lang="ru-RU" sz="3200" dirty="0"/>
            </a:p>
          </p:txBody>
        </p:sp>
        <p:sp>
          <p:nvSpPr>
            <p:cNvPr id="21" name="TextBox 28"/>
            <p:cNvSpPr txBox="1"/>
            <p:nvPr/>
          </p:nvSpPr>
          <p:spPr>
            <a:xfrm>
              <a:off x="1785918" y="2000240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/>
                <a:t>A</a:t>
              </a:r>
              <a:r>
                <a:rPr lang="ru-RU" sz="3200" baseline="-25000" dirty="0" smtClean="0"/>
                <a:t>1</a:t>
              </a:r>
              <a:endParaRPr lang="ru-RU" sz="3200" baseline="-25000" dirty="0"/>
            </a:p>
          </p:txBody>
        </p:sp>
        <p:sp>
          <p:nvSpPr>
            <p:cNvPr id="22" name="TextBox 29"/>
            <p:cNvSpPr txBox="1"/>
            <p:nvPr/>
          </p:nvSpPr>
          <p:spPr>
            <a:xfrm>
              <a:off x="4071934" y="2285992"/>
              <a:ext cx="7858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/>
                <a:t>D</a:t>
              </a:r>
              <a:r>
                <a:rPr lang="ru-RU" sz="3200" baseline="-25000" dirty="0" smtClean="0"/>
                <a:t>1</a:t>
              </a:r>
              <a:endParaRPr lang="ru-RU" sz="3200" baseline="-25000" dirty="0"/>
            </a:p>
          </p:txBody>
        </p:sp>
        <p:sp>
          <p:nvSpPr>
            <p:cNvPr id="23" name="TextBox 30"/>
            <p:cNvSpPr txBox="1"/>
            <p:nvPr/>
          </p:nvSpPr>
          <p:spPr>
            <a:xfrm>
              <a:off x="2500298" y="1285860"/>
              <a:ext cx="714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3200" dirty="0"/>
                <a:t>В</a:t>
              </a:r>
              <a:r>
                <a:rPr lang="ru-RU" sz="3200" baseline="-25000" dirty="0" smtClean="0"/>
                <a:t>1</a:t>
              </a:r>
              <a:endParaRPr lang="ru-RU" sz="3200" baseline="-25000" dirty="0"/>
            </a:p>
          </p:txBody>
        </p:sp>
        <p:sp>
          <p:nvSpPr>
            <p:cNvPr id="24" name="TextBox 31"/>
            <p:cNvSpPr txBox="1"/>
            <p:nvPr/>
          </p:nvSpPr>
          <p:spPr>
            <a:xfrm>
              <a:off x="4714876" y="1428736"/>
              <a:ext cx="7858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3200" dirty="0" smtClean="0"/>
                <a:t>С</a:t>
              </a:r>
              <a:r>
                <a:rPr lang="ru-RU" sz="3200" baseline="-25000" dirty="0" smtClean="0"/>
                <a:t> 1</a:t>
              </a:r>
              <a:endParaRPr lang="ru-RU" sz="3200" baseline="-25000" dirty="0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 flipV="1">
            <a:off x="1226157" y="2573088"/>
            <a:ext cx="2656726" cy="509257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1257711" y="4503958"/>
            <a:ext cx="2550822" cy="52148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13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Самостоятельная работа</a:t>
            </a:r>
            <a:endParaRPr lang="ru-RU" dirty="0"/>
          </a:p>
        </p:txBody>
      </p:sp>
      <p:pic>
        <p:nvPicPr>
          <p:cNvPr id="6" name="Объект 5"/>
          <p:cNvPicPr>
            <a:picLocks noGrp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783" t="12016" r="34890" b="30293"/>
          <a:stretch>
            <a:fillRect/>
          </a:stretch>
        </p:blipFill>
        <p:spPr bwMode="auto">
          <a:xfrm>
            <a:off x="539552" y="1412776"/>
            <a:ext cx="26642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Объект 6"/>
          <p:cNvPicPr>
            <a:picLocks noGrp="1"/>
          </p:cNvPicPr>
          <p:nvPr>
            <p:ph sz="half" idx="2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811" t="10963" r="36761" b="33690"/>
          <a:stretch>
            <a:fillRect/>
          </a:stretch>
        </p:blipFill>
        <p:spPr bwMode="auto">
          <a:xfrm>
            <a:off x="5918974" y="1426418"/>
            <a:ext cx="2571110" cy="23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917" t="21925" r="42533" b="33423"/>
          <a:stretch>
            <a:fillRect/>
          </a:stretch>
        </p:blipFill>
        <p:spPr bwMode="auto">
          <a:xfrm>
            <a:off x="3059832" y="3334823"/>
            <a:ext cx="285914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83568" y="5811885"/>
            <a:ext cx="7966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Построить </a:t>
            </a:r>
            <a:r>
              <a:rPr lang="ru-RU" sz="2000" dirty="0" smtClean="0"/>
              <a:t>сечение. </a:t>
            </a:r>
          </a:p>
          <a:p>
            <a:pPr algn="ctr"/>
            <a:r>
              <a:rPr lang="ru-RU" sz="2000" dirty="0" smtClean="0"/>
              <a:t>Найти </a:t>
            </a:r>
            <a:r>
              <a:rPr lang="ru-RU" sz="2000" dirty="0"/>
              <a:t>периметр сечения, если ребро куба рав­но </a:t>
            </a:r>
            <a:r>
              <a:rPr lang="ru-RU" sz="2000" b="1" i="1" dirty="0" smtClean="0"/>
              <a:t>а</a:t>
            </a:r>
            <a:endParaRPr lang="ru-RU" sz="2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99592" y="5581052"/>
            <a:ext cx="1460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prstClr val="black"/>
                </a:solidFill>
              </a:rPr>
              <a:t>(М</a:t>
            </a:r>
            <a:r>
              <a:rPr lang="ru-RU" sz="2400" i="1" dirty="0">
                <a:solidFill>
                  <a:prstClr val="black"/>
                </a:solidFill>
              </a:rPr>
              <a:t>, </a:t>
            </a:r>
            <a:r>
              <a:rPr lang="en-US" sz="2400" i="1" dirty="0">
                <a:solidFill>
                  <a:prstClr val="black"/>
                </a:solidFill>
              </a:rPr>
              <a:t>N</a:t>
            </a:r>
            <a:r>
              <a:rPr lang="ru-RU" sz="2400" i="1" dirty="0">
                <a:solidFill>
                  <a:prstClr val="black"/>
                </a:solidFill>
              </a:rPr>
              <a:t>, </a:t>
            </a:r>
            <a:r>
              <a:rPr lang="ru-RU" sz="2400" i="1" dirty="0" smtClean="0">
                <a:solidFill>
                  <a:prstClr val="black"/>
                </a:solidFill>
              </a:rPr>
              <a:t>К)</a:t>
            </a:r>
            <a:endParaRPr lang="ru-RU" sz="2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732240" y="5465446"/>
            <a:ext cx="1526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prstClr val="black"/>
                </a:solidFill>
              </a:rPr>
              <a:t>(А</a:t>
            </a:r>
            <a:r>
              <a:rPr lang="ru-RU" sz="2400" i="1" dirty="0">
                <a:solidFill>
                  <a:prstClr val="black"/>
                </a:solidFill>
              </a:rPr>
              <a:t>, В</a:t>
            </a:r>
            <a:r>
              <a:rPr lang="ru-RU" sz="2400" i="1" baseline="-25000" dirty="0">
                <a:solidFill>
                  <a:prstClr val="black"/>
                </a:solidFill>
              </a:rPr>
              <a:t>1</a:t>
            </a:r>
            <a:r>
              <a:rPr lang="ru-RU" sz="2400" i="1" dirty="0">
                <a:solidFill>
                  <a:prstClr val="black"/>
                </a:solidFill>
              </a:rPr>
              <a:t>, </a:t>
            </a:r>
            <a:r>
              <a:rPr lang="ru-RU" sz="2400" i="1" dirty="0" smtClean="0">
                <a:solidFill>
                  <a:prstClr val="black"/>
                </a:solidFill>
              </a:rPr>
              <a:t>С)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2048" y="1432687"/>
            <a:ext cx="34147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Построить сечение тетраэдра </a:t>
            </a:r>
            <a:r>
              <a:rPr lang="en-US" sz="2000" i="1" dirty="0"/>
              <a:t>DABC</a:t>
            </a:r>
            <a:r>
              <a:rPr lang="ru-RU" sz="2000" dirty="0"/>
              <a:t> плоскостью, проходящей через данные точки </a:t>
            </a:r>
            <a:r>
              <a:rPr lang="ru-RU" sz="2000" i="1" dirty="0"/>
              <a:t>М, </a:t>
            </a:r>
            <a:r>
              <a:rPr lang="en-US" sz="2000" i="1" dirty="0"/>
              <a:t>N</a:t>
            </a:r>
            <a:r>
              <a:rPr lang="ru-RU" sz="2000" i="1" dirty="0"/>
              <a:t>, К.</a:t>
            </a:r>
            <a:endParaRPr lang="ru-RU" sz="2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83568" y="908720"/>
            <a:ext cx="6896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1в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76406" y="895379"/>
            <a:ext cx="6896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2в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0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/>
          </a:bodyPr>
          <a:lstStyle/>
          <a:p>
            <a:r>
              <a:rPr lang="ru-RU" sz="2400" dirty="0"/>
              <a:t>Построить сечение куба плоскостью, проходящей через три данные точки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М</a:t>
            </a:r>
            <a:r>
              <a:rPr lang="ru-RU" sz="2400" i="1" dirty="0"/>
              <a:t>, В, К</a:t>
            </a:r>
            <a:r>
              <a:rPr lang="ru-RU" sz="2400" dirty="0"/>
              <a:t>, являющиеся либо вершина­ми куба, либо серединами его ребер. </a:t>
            </a:r>
            <a:r>
              <a:rPr lang="ru-RU" sz="2400" dirty="0" smtClean="0"/>
              <a:t>Найти периметр сечения, если ребро куба равно </a:t>
            </a:r>
            <a:r>
              <a:rPr lang="ru-RU" sz="2400" b="1" i="1" dirty="0" smtClean="0"/>
              <a:t>а</a:t>
            </a:r>
            <a:endParaRPr lang="ru-RU" sz="2400" dirty="0"/>
          </a:p>
        </p:txBody>
      </p:sp>
      <p:pic>
        <p:nvPicPr>
          <p:cNvPr id="6" name="Объект 5"/>
          <p:cNvPicPr>
            <a:picLocks noGrp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79" t="21925" r="38685" b="32086"/>
          <a:stretch>
            <a:fillRect/>
          </a:stretch>
        </p:blipFill>
        <p:spPr bwMode="auto">
          <a:xfrm>
            <a:off x="611560" y="1988840"/>
            <a:ext cx="4038600" cy="358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41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Геометрия</a:t>
            </a:r>
            <a:r>
              <a:rPr lang="ru-RU" sz="2400" dirty="0"/>
              <a:t>. 10-11 классы : учеб. для </a:t>
            </a:r>
            <a:r>
              <a:rPr lang="ru-RU" sz="2400" dirty="0" err="1" smtClean="0"/>
              <a:t>общеобразоват</a:t>
            </a:r>
            <a:r>
              <a:rPr lang="ru-RU" sz="2400" dirty="0" smtClean="0"/>
              <a:t>. </a:t>
            </a:r>
            <a:r>
              <a:rPr lang="ru-RU" sz="2400" dirty="0"/>
              <a:t>учреждений : базовый и </a:t>
            </a:r>
            <a:r>
              <a:rPr lang="ru-RU" sz="2400" dirty="0" err="1"/>
              <a:t>профил</a:t>
            </a:r>
            <a:r>
              <a:rPr lang="ru-RU" sz="2400" dirty="0"/>
              <a:t>. уровни / [Л. С. </a:t>
            </a:r>
            <a:r>
              <a:rPr lang="ru-RU" sz="2400" dirty="0" err="1" smtClean="0"/>
              <a:t>Атанасян</a:t>
            </a:r>
            <a:r>
              <a:rPr lang="ru-RU" sz="2400" dirty="0" smtClean="0"/>
              <a:t>, В</a:t>
            </a:r>
            <a:r>
              <a:rPr lang="ru-RU" sz="2400" dirty="0"/>
              <a:t>. Ф. Бутузов, С. Б. Кадомцев и др</a:t>
            </a:r>
            <a:r>
              <a:rPr lang="ru-RU" sz="2400" dirty="0" smtClean="0"/>
              <a:t>.] </a:t>
            </a:r>
            <a:r>
              <a:rPr lang="ru-RU" sz="2400" dirty="0"/>
              <a:t>М. </a:t>
            </a:r>
            <a:r>
              <a:rPr lang="ru-RU" sz="2400" dirty="0" smtClean="0"/>
              <a:t>: Просвещение</a:t>
            </a:r>
            <a:r>
              <a:rPr lang="ru-RU" sz="2400" dirty="0"/>
              <a:t>, 2009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Поурочные </a:t>
            </a:r>
            <a:r>
              <a:rPr lang="ru-RU" sz="2400" dirty="0"/>
              <a:t>разработки по геометрии: 10 класс/ </a:t>
            </a:r>
            <a:r>
              <a:rPr lang="ru-RU" sz="2400" dirty="0" smtClean="0"/>
              <a:t>Сост. В.А</a:t>
            </a:r>
            <a:r>
              <a:rPr lang="ru-RU" sz="2400" dirty="0"/>
              <a:t>. Яровенко. </a:t>
            </a:r>
            <a:r>
              <a:rPr lang="ru-RU" sz="2400" dirty="0" smtClean="0"/>
              <a:t>М</a:t>
            </a:r>
            <a:r>
              <a:rPr lang="ru-RU" sz="2400" dirty="0"/>
              <a:t>.: ВАКО, 2010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91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6739407" y="5835395"/>
                <a:ext cx="1543436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2+4</m:t>
                      </m:r>
                      <m:rad>
                        <m:radPr>
                          <m:degHide m:val="on"/>
                          <m:ctrlPr>
                            <a:rPr lang="ru-RU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28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407" y="5835395"/>
                <a:ext cx="1543436" cy="5739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олилиния 18"/>
          <p:cNvSpPr/>
          <p:nvPr/>
        </p:nvSpPr>
        <p:spPr>
          <a:xfrm>
            <a:off x="3666261" y="3496223"/>
            <a:ext cx="1625600" cy="2124363"/>
          </a:xfrm>
          <a:custGeom>
            <a:avLst/>
            <a:gdLst>
              <a:gd name="connsiteX0" fmla="*/ 0 w 1625600"/>
              <a:gd name="connsiteY0" fmla="*/ 110836 h 2124363"/>
              <a:gd name="connsiteX1" fmla="*/ 1625600 w 1625600"/>
              <a:gd name="connsiteY1" fmla="*/ 0 h 2124363"/>
              <a:gd name="connsiteX2" fmla="*/ 350982 w 1625600"/>
              <a:gd name="connsiteY2" fmla="*/ 2124363 h 2124363"/>
              <a:gd name="connsiteX3" fmla="*/ 0 w 1625600"/>
              <a:gd name="connsiteY3" fmla="*/ 110836 h 2124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600" h="2124363">
                <a:moveTo>
                  <a:pt x="0" y="110836"/>
                </a:moveTo>
                <a:lnTo>
                  <a:pt x="1625600" y="0"/>
                </a:lnTo>
                <a:lnTo>
                  <a:pt x="350982" y="2124363"/>
                </a:lnTo>
                <a:lnTo>
                  <a:pt x="0" y="110836"/>
                </a:lnTo>
                <a:close/>
              </a:path>
            </a:pathLst>
          </a:cu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8860" y="4385798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868" y="5457368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7884" y="395717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8987" y="1800759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2957038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29190" y="502874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7818" y="2957038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К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>
            <a:endCxn id="19" idx="1"/>
          </p:cNvCxnSpPr>
          <p:nvPr/>
        </p:nvCxnSpPr>
        <p:spPr>
          <a:xfrm rot="5400000" flipH="1" flipV="1">
            <a:off x="3594168" y="3902552"/>
            <a:ext cx="2104021" cy="12913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9" idx="0"/>
          </p:cNvCxnSpPr>
          <p:nvPr/>
        </p:nvCxnSpPr>
        <p:spPr>
          <a:xfrm rot="16200000" flipV="1">
            <a:off x="2836787" y="4436534"/>
            <a:ext cx="1993185" cy="3342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9" idx="1"/>
            <a:endCxn id="19" idx="0"/>
          </p:cNvCxnSpPr>
          <p:nvPr/>
        </p:nvCxnSpPr>
        <p:spPr>
          <a:xfrm flipH="1">
            <a:off x="3666261" y="3496223"/>
            <a:ext cx="1625600" cy="11083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2857488" y="2385534"/>
            <a:ext cx="3143272" cy="3243210"/>
            <a:chOff x="683568" y="1772816"/>
            <a:chExt cx="2691514" cy="319603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683568" y="4117546"/>
              <a:ext cx="963322" cy="851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646890" y="3901522"/>
              <a:ext cx="1728192" cy="10673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683568" y="3901522"/>
              <a:ext cx="2691514" cy="21602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683568" y="1772816"/>
              <a:ext cx="1440160" cy="2344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 flipV="1">
              <a:off x="2112283" y="1772816"/>
              <a:ext cx="1251354" cy="21287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646890" y="1772816"/>
              <a:ext cx="476838" cy="31960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Устно: </a:t>
            </a:r>
            <a:r>
              <a:rPr lang="en-US" sz="2800" dirty="0" smtClean="0"/>
              <a:t>ABCD</a:t>
            </a:r>
            <a:r>
              <a:rPr lang="ru-RU" sz="2800" dirty="0" smtClean="0"/>
              <a:t> – правильный тетраэдр.</a:t>
            </a:r>
            <a:br>
              <a:rPr lang="ru-RU" sz="2800" dirty="0" smtClean="0"/>
            </a:br>
            <a:r>
              <a:rPr lang="ru-RU" sz="2800" dirty="0" smtClean="0"/>
              <a:t>Найти </a:t>
            </a:r>
            <a:r>
              <a:rPr lang="ru-RU" sz="2800" dirty="0" smtClean="0"/>
              <a:t>периметр </a:t>
            </a:r>
            <a:r>
              <a:rPr lang="ru-RU" sz="2800" dirty="0" smtClean="0"/>
              <a:t>треугольника МВК</a:t>
            </a:r>
            <a:endParaRPr lang="ru-RU" sz="28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203848" y="4077072"/>
            <a:ext cx="200384" cy="136241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952530" y="2996952"/>
            <a:ext cx="200384" cy="136241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860032" y="2923830"/>
            <a:ext cx="200569" cy="14124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495764" y="3937855"/>
            <a:ext cx="228364" cy="163193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ая прямоугольная выноска 28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7124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олилиния 39"/>
          <p:cNvSpPr/>
          <p:nvPr/>
        </p:nvSpPr>
        <p:spPr>
          <a:xfrm>
            <a:off x="3500430" y="2428868"/>
            <a:ext cx="1512886" cy="2580192"/>
          </a:xfrm>
          <a:custGeom>
            <a:avLst/>
            <a:gdLst>
              <a:gd name="connsiteX0" fmla="*/ 0 w 1514764"/>
              <a:gd name="connsiteY0" fmla="*/ 286327 h 2540000"/>
              <a:gd name="connsiteX1" fmla="*/ 0 w 1514764"/>
              <a:gd name="connsiteY1" fmla="*/ 286327 h 2540000"/>
              <a:gd name="connsiteX2" fmla="*/ 1505527 w 1514764"/>
              <a:gd name="connsiteY2" fmla="*/ 0 h 2540000"/>
              <a:gd name="connsiteX3" fmla="*/ 1514764 w 1514764"/>
              <a:gd name="connsiteY3" fmla="*/ 2272146 h 2540000"/>
              <a:gd name="connsiteX4" fmla="*/ 27709 w 1514764"/>
              <a:gd name="connsiteY4" fmla="*/ 2540000 h 2540000"/>
              <a:gd name="connsiteX5" fmla="*/ 0 w 1514764"/>
              <a:gd name="connsiteY5" fmla="*/ 286327 h 2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4764" h="2540000">
                <a:moveTo>
                  <a:pt x="0" y="286327"/>
                </a:moveTo>
                <a:lnTo>
                  <a:pt x="0" y="286327"/>
                </a:lnTo>
                <a:lnTo>
                  <a:pt x="1505527" y="0"/>
                </a:lnTo>
                <a:lnTo>
                  <a:pt x="1514764" y="2272146"/>
                </a:lnTo>
                <a:lnTo>
                  <a:pt x="27709" y="2540000"/>
                </a:lnTo>
                <a:cubicBezTo>
                  <a:pt x="24630" y="1782618"/>
                  <a:pt x="21552" y="1025237"/>
                  <a:pt x="0" y="286327"/>
                </a:cubicBezTo>
                <a:close/>
              </a:path>
            </a:pathLst>
          </a:cu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512986" y="1871786"/>
            <a:ext cx="4572033" cy="4013798"/>
            <a:chOff x="1843068" y="1402548"/>
            <a:chExt cx="3657626" cy="3278101"/>
          </a:xfrm>
          <a:noFill/>
        </p:grpSpPr>
        <p:sp>
          <p:nvSpPr>
            <p:cNvPr id="6" name="Прямоугольник 5"/>
            <p:cNvSpPr/>
            <p:nvPr/>
          </p:nvSpPr>
          <p:spPr>
            <a:xfrm>
              <a:off x="2285984" y="2357430"/>
              <a:ext cx="1857388" cy="1857388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2285984" y="1857364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4143372" y="1857364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143372" y="3714752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2285984" y="3714752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000232" y="2786058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858414" y="2785264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928926" y="1857364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928926" y="3714752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957369" y="4086371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57752" y="3286124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57620" y="4143380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3068" y="1985988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29084" y="2219364"/>
              <a:ext cx="785818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86023" y="1402548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14876" y="1428736"/>
              <a:ext cx="785818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 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814888" y="2452740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71986" y="3852995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71775" y="4203059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43121" y="1694268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M</a:t>
              </a:r>
              <a:endParaRPr lang="ru-RU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729031" y="1402548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N</a:t>
              </a:r>
              <a:endParaRPr lang="ru-RU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86181" y="3619619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K</a:t>
              </a:r>
              <a:endParaRPr lang="ru-RU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3561275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L</a:t>
              </a:r>
              <a:endParaRPr lang="ru-RU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28925" y="3211212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В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2" name="Прямая соединительная линия 41"/>
          <p:cNvCxnSpPr>
            <a:stCxn id="40" idx="0"/>
            <a:endCxn id="40" idx="4"/>
          </p:cNvCxnSpPr>
          <p:nvPr/>
        </p:nvCxnSpPr>
        <p:spPr>
          <a:xfrm>
            <a:off x="3500430" y="2719726"/>
            <a:ext cx="27675" cy="228933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013316" y="2443290"/>
            <a:ext cx="27709" cy="225367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3513118" y="4729306"/>
            <a:ext cx="1503660" cy="28632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513118" y="2443290"/>
            <a:ext cx="1503660" cy="286327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9"/>
          <p:cNvSpPr txBox="1">
            <a:spLocks/>
          </p:cNvSpPr>
          <p:nvPr/>
        </p:nvSpPr>
        <p:spPr>
          <a:xfrm>
            <a:off x="457200" y="620688"/>
            <a:ext cx="8229600" cy="1045838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Устно:</a:t>
            </a:r>
          </a:p>
          <a:p>
            <a:r>
              <a:rPr lang="ru-RU" sz="3200" dirty="0" smtClean="0"/>
              <a:t>Найти периметр четырёхугольника </a:t>
            </a:r>
            <a:r>
              <a:rPr lang="en-US" sz="3200" dirty="0" smtClean="0"/>
              <a:t>MNKL</a:t>
            </a:r>
            <a:endParaRPr lang="ru-RU" sz="32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598486" y="2459255"/>
            <a:ext cx="200384" cy="136241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188062" y="2813750"/>
            <a:ext cx="200384" cy="136241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4254716" y="2354042"/>
            <a:ext cx="159878" cy="178495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4156916" y="2339427"/>
            <a:ext cx="159878" cy="178495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5488059" y="2354042"/>
            <a:ext cx="159878" cy="178495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5390259" y="2339427"/>
            <a:ext cx="159878" cy="178495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7093408" y="5789600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26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408" y="5789600"/>
                <a:ext cx="681597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Скругленная прямоугольная выноска 47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7846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олилиния 43"/>
          <p:cNvSpPr/>
          <p:nvPr/>
        </p:nvSpPr>
        <p:spPr>
          <a:xfrm>
            <a:off x="3841845" y="2305817"/>
            <a:ext cx="1555845" cy="2893325"/>
          </a:xfrm>
          <a:custGeom>
            <a:avLst/>
            <a:gdLst>
              <a:gd name="connsiteX0" fmla="*/ 0 w 1555845"/>
              <a:gd name="connsiteY0" fmla="*/ 0 h 2893325"/>
              <a:gd name="connsiteX1" fmla="*/ 0 w 1555845"/>
              <a:gd name="connsiteY1" fmla="*/ 0 h 2893325"/>
              <a:gd name="connsiteX2" fmla="*/ 1555845 w 1555845"/>
              <a:gd name="connsiteY2" fmla="*/ 627797 h 2893325"/>
              <a:gd name="connsiteX3" fmla="*/ 1555845 w 1555845"/>
              <a:gd name="connsiteY3" fmla="*/ 2893325 h 2893325"/>
              <a:gd name="connsiteX4" fmla="*/ 20471 w 1555845"/>
              <a:gd name="connsiteY4" fmla="*/ 2292824 h 2893325"/>
              <a:gd name="connsiteX5" fmla="*/ 0 w 1555845"/>
              <a:gd name="connsiteY5" fmla="*/ 0 h 289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55845" h="2893325">
                <a:moveTo>
                  <a:pt x="0" y="0"/>
                </a:moveTo>
                <a:lnTo>
                  <a:pt x="0" y="0"/>
                </a:lnTo>
                <a:lnTo>
                  <a:pt x="1555845" y="627797"/>
                </a:lnTo>
                <a:lnTo>
                  <a:pt x="1555845" y="2893325"/>
                </a:lnTo>
                <a:lnTo>
                  <a:pt x="20471" y="229282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7"/>
          <p:cNvGrpSpPr/>
          <p:nvPr/>
        </p:nvGrpSpPr>
        <p:grpSpPr>
          <a:xfrm>
            <a:off x="2512986" y="1759601"/>
            <a:ext cx="4572033" cy="3940725"/>
            <a:chOff x="1843068" y="1402548"/>
            <a:chExt cx="3657626" cy="3218422"/>
          </a:xfrm>
          <a:noFill/>
        </p:grpSpPr>
        <p:sp>
          <p:nvSpPr>
            <p:cNvPr id="6" name="Прямоугольник 5"/>
            <p:cNvSpPr/>
            <p:nvPr/>
          </p:nvSpPr>
          <p:spPr>
            <a:xfrm>
              <a:off x="2285984" y="2357430"/>
              <a:ext cx="1857388" cy="1857388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2285984" y="1857364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4143372" y="1857364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143372" y="3714752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2285984" y="3714752"/>
              <a:ext cx="642942" cy="500066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000232" y="2786058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858414" y="2785264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928926" y="1857364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928926" y="3714752"/>
              <a:ext cx="1857388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957369" y="4086371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57752" y="3286124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57620" y="4143380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3068" y="1985988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29084" y="2219364"/>
              <a:ext cx="785818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86023" y="1402548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14876" y="1428736"/>
              <a:ext cx="785818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200" baseline="-25000" dirty="0" smtClean="0">
                  <a:latin typeface="Arial" pitchFamily="34" charset="0"/>
                  <a:cs typeface="Arial" pitchFamily="34" charset="0"/>
                </a:rPr>
                <a:t> 1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814888" y="2452740"/>
              <a:ext cx="400769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28925" y="3211212"/>
              <a:ext cx="714380" cy="4775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В</a:t>
              </a:r>
              <a:endParaRPr lang="ru-RU" sz="32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" name="Прямая соединительная линия 45"/>
          <p:cNvCxnSpPr/>
          <p:nvPr/>
        </p:nvCxnSpPr>
        <p:spPr>
          <a:xfrm>
            <a:off x="3857620" y="4602699"/>
            <a:ext cx="1500198" cy="57150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4320539" y="1853764"/>
            <a:ext cx="615250" cy="1541088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19"/>
          <p:cNvSpPr txBox="1">
            <a:spLocks/>
          </p:cNvSpPr>
          <p:nvPr/>
        </p:nvSpPr>
        <p:spPr>
          <a:xfrm>
            <a:off x="457200" y="620688"/>
            <a:ext cx="8229600" cy="1045838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Устно:</a:t>
            </a:r>
            <a:r>
              <a:rPr lang="en-US" sz="3200" dirty="0" smtClean="0"/>
              <a:t> ABCDA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D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– </a:t>
            </a:r>
            <a:r>
              <a:rPr lang="ru-RU" sz="3200" dirty="0" smtClean="0"/>
              <a:t>куб</a:t>
            </a:r>
            <a:endParaRPr lang="en-US" sz="3200" dirty="0" smtClean="0"/>
          </a:p>
          <a:p>
            <a:r>
              <a:rPr lang="ru-RU" sz="3200" dirty="0" smtClean="0"/>
              <a:t>Найти периметр четырёхугольника 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D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DB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6555870" y="5824544"/>
                <a:ext cx="1940981" cy="573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10+10</m:t>
                      </m:r>
                      <m:rad>
                        <m:radPr>
                          <m:degHide m:val="on"/>
                          <m:ctrlPr>
                            <a:rPr lang="ru-RU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28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5870" y="5824544"/>
                <a:ext cx="1940981" cy="5739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Скругленная прямоугольная выноска 37"/>
          <p:cNvSpPr/>
          <p:nvPr/>
        </p:nvSpPr>
        <p:spPr>
          <a:xfrm>
            <a:off x="6588224" y="5805264"/>
            <a:ext cx="1872208" cy="576064"/>
          </a:xfrm>
          <a:prstGeom prst="wedgeRoundRectCallout">
            <a:avLst>
              <a:gd name="adj1" fmla="val -20833"/>
              <a:gd name="adj2" fmla="val 724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3155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Секущей плоскостью </a:t>
            </a:r>
            <a:r>
              <a:rPr lang="ru-RU" sz="2800" dirty="0" smtClean="0"/>
              <a:t>тетраэдра (или параллелепипеда) называется любая плоскость, по </a:t>
            </a:r>
            <a:r>
              <a:rPr lang="ru-RU" sz="2800" dirty="0"/>
              <a:t>обе стороны </a:t>
            </a:r>
            <a:r>
              <a:rPr lang="ru-RU" sz="2800" dirty="0" smtClean="0"/>
              <a:t>от которой имеются точки данного тетраэдра (параллелепипеда</a:t>
            </a:r>
            <a:r>
              <a:rPr lang="ru-RU" sz="2800" dirty="0"/>
              <a:t>)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 smtClean="0"/>
              <a:t>Многоугольник</a:t>
            </a:r>
            <a:r>
              <a:rPr lang="ru-RU" sz="2800" dirty="0"/>
              <a:t>, который будет </a:t>
            </a:r>
            <a:r>
              <a:rPr lang="ru-RU" sz="2800" dirty="0" smtClean="0"/>
              <a:t>образован </a:t>
            </a:r>
            <a:r>
              <a:rPr lang="ru-RU" sz="2800" dirty="0"/>
              <a:t>этими </a:t>
            </a:r>
            <a:r>
              <a:rPr lang="ru-RU" sz="2800" dirty="0" smtClean="0"/>
              <a:t>отрезками</a:t>
            </a:r>
            <a:r>
              <a:rPr lang="ru-RU" sz="2800" dirty="0"/>
              <a:t>, </a:t>
            </a:r>
            <a:r>
              <a:rPr lang="ru-RU" sz="2800" dirty="0" smtClean="0"/>
              <a:t>называется </a:t>
            </a:r>
            <a:r>
              <a:rPr lang="ru-RU" sz="2800" b="1" dirty="0" smtClean="0"/>
              <a:t>сечением </a:t>
            </a:r>
            <a:r>
              <a:rPr lang="ru-RU" sz="2800" b="1" dirty="0"/>
              <a:t>тетраэдра (параллелепипеда).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9855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5629701" y="2636914"/>
            <a:ext cx="1894627" cy="2217419"/>
            <a:chOff x="5629701" y="2636914"/>
            <a:chExt cx="1894627" cy="2217419"/>
          </a:xfrm>
        </p:grpSpPr>
        <p:sp>
          <p:nvSpPr>
            <p:cNvPr id="162" name="Полилиния 161"/>
            <p:cNvSpPr/>
            <p:nvPr/>
          </p:nvSpPr>
          <p:spPr>
            <a:xfrm>
              <a:off x="5650650" y="2636914"/>
              <a:ext cx="1873678" cy="2217419"/>
            </a:xfrm>
            <a:custGeom>
              <a:avLst/>
              <a:gdLst>
                <a:gd name="connsiteX0" fmla="*/ 1873678 w 1873678"/>
                <a:gd name="connsiteY0" fmla="*/ 0 h 2199048"/>
                <a:gd name="connsiteX1" fmla="*/ 1873678 w 1873678"/>
                <a:gd name="connsiteY1" fmla="*/ 0 h 2199048"/>
                <a:gd name="connsiteX2" fmla="*/ 1873678 w 1873678"/>
                <a:gd name="connsiteY2" fmla="*/ 50488 h 2199048"/>
                <a:gd name="connsiteX3" fmla="*/ 1514650 w 1873678"/>
                <a:gd name="connsiteY3" fmla="*/ 2199048 h 2199048"/>
                <a:gd name="connsiteX4" fmla="*/ 0 w 1873678"/>
                <a:gd name="connsiteY4" fmla="*/ 1912947 h 2199048"/>
                <a:gd name="connsiteX5" fmla="*/ 100977 w 1873678"/>
                <a:gd name="connsiteY5" fmla="*/ 1060255 h 2199048"/>
                <a:gd name="connsiteX6" fmla="*/ 1873678 w 1873678"/>
                <a:gd name="connsiteY6" fmla="*/ 0 h 2199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73678" h="2199048">
                  <a:moveTo>
                    <a:pt x="1873678" y="0"/>
                  </a:moveTo>
                  <a:lnTo>
                    <a:pt x="1873678" y="0"/>
                  </a:lnTo>
                  <a:lnTo>
                    <a:pt x="1873678" y="50488"/>
                  </a:lnTo>
                  <a:lnTo>
                    <a:pt x="1514650" y="2199048"/>
                  </a:lnTo>
                  <a:lnTo>
                    <a:pt x="0" y="1912947"/>
                  </a:lnTo>
                  <a:lnTo>
                    <a:pt x="100977" y="1060255"/>
                  </a:lnTo>
                  <a:lnTo>
                    <a:pt x="1873678" y="0"/>
                  </a:lnTo>
                  <a:close/>
                </a:path>
              </a:pathLst>
            </a:custGeom>
            <a:pattFill prst="wdUpDiag">
              <a:fgClr>
                <a:srgbClr val="3BFD6E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9" name="Прямая соединительная линия 198"/>
            <p:cNvCxnSpPr>
              <a:stCxn id="162" idx="5"/>
              <a:endCxn id="162" idx="0"/>
            </p:cNvCxnSpPr>
            <p:nvPr/>
          </p:nvCxnSpPr>
          <p:spPr>
            <a:xfrm flipV="1">
              <a:off x="5751627" y="2636914"/>
              <a:ext cx="1772701" cy="1069112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>
              <a:endCxn id="162" idx="3"/>
            </p:cNvCxnSpPr>
            <p:nvPr/>
          </p:nvCxnSpPr>
          <p:spPr>
            <a:xfrm>
              <a:off x="5650650" y="4576434"/>
              <a:ext cx="1514650" cy="277899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stCxn id="162" idx="3"/>
              <a:endCxn id="162" idx="0"/>
            </p:cNvCxnSpPr>
            <p:nvPr/>
          </p:nvCxnSpPr>
          <p:spPr>
            <a:xfrm flipV="1">
              <a:off x="7165300" y="2636914"/>
              <a:ext cx="359028" cy="2217419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endCxn id="162" idx="5"/>
            </p:cNvCxnSpPr>
            <p:nvPr/>
          </p:nvCxnSpPr>
          <p:spPr>
            <a:xfrm flipV="1">
              <a:off x="5629701" y="3706026"/>
              <a:ext cx="121926" cy="893270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959690" y="2520535"/>
            <a:ext cx="2169300" cy="2809539"/>
            <a:chOff x="959690" y="2520535"/>
            <a:chExt cx="2169300" cy="2809539"/>
          </a:xfrm>
        </p:grpSpPr>
        <p:sp>
          <p:nvSpPr>
            <p:cNvPr id="42" name="Равнобедренный треугольник 41"/>
            <p:cNvSpPr/>
            <p:nvPr/>
          </p:nvSpPr>
          <p:spPr>
            <a:xfrm rot="2491418">
              <a:off x="1657684" y="2520535"/>
              <a:ext cx="1460730" cy="2659555"/>
            </a:xfrm>
            <a:prstGeom prst="triangle">
              <a:avLst>
                <a:gd name="adj" fmla="val 37143"/>
              </a:avLst>
            </a:prstGeom>
            <a:pattFill prst="wdUpDiag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6" name="Прямая соединительная линия 45"/>
            <p:cNvCxnSpPr>
              <a:stCxn id="42" idx="0"/>
              <a:endCxn id="42" idx="2"/>
            </p:cNvCxnSpPr>
            <p:nvPr/>
          </p:nvCxnSpPr>
          <p:spPr>
            <a:xfrm flipH="1">
              <a:off x="959690" y="2730230"/>
              <a:ext cx="2169300" cy="1631483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42" idx="0"/>
            </p:cNvCxnSpPr>
            <p:nvPr/>
          </p:nvCxnSpPr>
          <p:spPr>
            <a:xfrm flipH="1">
              <a:off x="2025265" y="2730230"/>
              <a:ext cx="1103725" cy="2599844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2094248" y="2207804"/>
            <a:ext cx="832489" cy="645132"/>
            <a:chOff x="2094248" y="2207804"/>
            <a:chExt cx="832489" cy="645132"/>
          </a:xfrm>
        </p:grpSpPr>
        <p:sp>
          <p:nvSpPr>
            <p:cNvPr id="55" name="Равнобедренный треугольник 54"/>
            <p:cNvSpPr/>
            <p:nvPr/>
          </p:nvSpPr>
          <p:spPr>
            <a:xfrm rot="3100689">
              <a:off x="2285580" y="2086108"/>
              <a:ext cx="473814" cy="717206"/>
            </a:xfrm>
            <a:prstGeom prst="triangle">
              <a:avLst>
                <a:gd name="adj" fmla="val 91835"/>
              </a:avLst>
            </a:prstGeom>
            <a:pattFill prst="wdUpDiag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6" name="Прямая соединительная линия 55"/>
            <p:cNvCxnSpPr>
              <a:stCxn id="55" idx="0"/>
              <a:endCxn id="55" idx="2"/>
            </p:cNvCxnSpPr>
            <p:nvPr/>
          </p:nvCxnSpPr>
          <p:spPr>
            <a:xfrm flipH="1">
              <a:off x="2094248" y="2377861"/>
              <a:ext cx="832489" cy="103349"/>
            </a:xfrm>
            <a:prstGeom prst="line">
              <a:avLst/>
            </a:prstGeom>
            <a:ln w="190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55" idx="0"/>
              <a:endCxn id="55" idx="4"/>
            </p:cNvCxnSpPr>
            <p:nvPr/>
          </p:nvCxnSpPr>
          <p:spPr>
            <a:xfrm flipH="1">
              <a:off x="2388049" y="2377861"/>
              <a:ext cx="538688" cy="475075"/>
            </a:xfrm>
            <a:prstGeom prst="line">
              <a:avLst/>
            </a:prstGeom>
            <a:ln w="19050">
              <a:solidFill>
                <a:schemeClr val="accent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endCxn id="55" idx="4"/>
            </p:cNvCxnSpPr>
            <p:nvPr/>
          </p:nvCxnSpPr>
          <p:spPr>
            <a:xfrm>
              <a:off x="2094248" y="2484720"/>
              <a:ext cx="293801" cy="368216"/>
            </a:xfrm>
            <a:prstGeom prst="line">
              <a:avLst/>
            </a:prstGeom>
            <a:ln w="19050">
              <a:solidFill>
                <a:schemeClr val="accent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Сечения тетраэдра</a:t>
            </a:r>
            <a:endParaRPr lang="ru-RU" dirty="0"/>
          </a:p>
        </p:txBody>
      </p:sp>
      <p:cxnSp>
        <p:nvCxnSpPr>
          <p:cNvPr id="83" name="Прямая соединительная линия 82"/>
          <p:cNvCxnSpPr>
            <a:endCxn id="162" idx="4"/>
          </p:cNvCxnSpPr>
          <p:nvPr/>
        </p:nvCxnSpPr>
        <p:spPr>
          <a:xfrm>
            <a:off x="4355976" y="4336682"/>
            <a:ext cx="1294674" cy="22916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endCxn id="162" idx="5"/>
          </p:cNvCxnSpPr>
          <p:nvPr/>
        </p:nvCxnSpPr>
        <p:spPr>
          <a:xfrm flipV="1">
            <a:off x="4327007" y="3706026"/>
            <a:ext cx="1424620" cy="87040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27"/>
          <p:cNvGrpSpPr/>
          <p:nvPr/>
        </p:nvGrpSpPr>
        <p:grpSpPr>
          <a:xfrm>
            <a:off x="942822" y="1729673"/>
            <a:ext cx="3024336" cy="3600400"/>
            <a:chOff x="683568" y="1772816"/>
            <a:chExt cx="2691514" cy="3196030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683568" y="4117546"/>
              <a:ext cx="963322" cy="851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1646890" y="3901522"/>
              <a:ext cx="1728192" cy="10673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683568" y="3901522"/>
              <a:ext cx="2691514" cy="21602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1646890" y="1772816"/>
              <a:ext cx="476838" cy="31960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683568" y="1772816"/>
              <a:ext cx="1440160" cy="2344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 flipV="1">
              <a:off x="2112283" y="1772816"/>
              <a:ext cx="1251354" cy="21287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 flipV="1">
            <a:off x="5351227" y="4093326"/>
            <a:ext cx="3024336" cy="2433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6433670" y="1695291"/>
            <a:ext cx="535802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 flipV="1">
            <a:off x="6975903" y="1695290"/>
            <a:ext cx="1406091" cy="23980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V="1">
            <a:off x="4139952" y="4336683"/>
            <a:ext cx="1211274" cy="10042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351227" y="4336682"/>
            <a:ext cx="1082442" cy="9590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6433670" y="4093326"/>
            <a:ext cx="1941893" cy="12023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5351227" y="1695291"/>
            <a:ext cx="1618244" cy="26413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43608" y="558924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Треугольники</a:t>
            </a:r>
            <a:endParaRPr lang="ru-RU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51227" y="5589240"/>
            <a:ext cx="310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Четырёхугольники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5621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843316" y="3132061"/>
            <a:ext cx="2312449" cy="1424619"/>
            <a:chOff x="843316" y="3132061"/>
            <a:chExt cx="2312449" cy="1424619"/>
          </a:xfrm>
        </p:grpSpPr>
        <p:sp>
          <p:nvSpPr>
            <p:cNvPr id="1074" name="Параллелограмм 1073"/>
            <p:cNvSpPr/>
            <p:nvPr/>
          </p:nvSpPr>
          <p:spPr>
            <a:xfrm>
              <a:off x="843316" y="3132061"/>
              <a:ext cx="2312449" cy="1424619"/>
            </a:xfrm>
            <a:prstGeom prst="parallelogram">
              <a:avLst/>
            </a:prstGeom>
            <a:pattFill prst="wdUpDiag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90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1203357" y="3132061"/>
              <a:ext cx="1952408" cy="0"/>
            </a:xfrm>
            <a:prstGeom prst="line">
              <a:avLst/>
            </a:prstGeom>
            <a:ln w="1905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flipH="1">
              <a:off x="843317" y="3132061"/>
              <a:ext cx="360040" cy="1424619"/>
            </a:xfrm>
            <a:prstGeom prst="line">
              <a:avLst/>
            </a:prstGeom>
            <a:ln w="1905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2795725" y="3132061"/>
              <a:ext cx="360040" cy="1424619"/>
            </a:xfrm>
            <a:prstGeom prst="line">
              <a:avLst/>
            </a:prstGeom>
            <a:ln w="19050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61306"/>
          </a:xfrm>
        </p:spPr>
        <p:txBody>
          <a:bodyPr/>
          <a:lstStyle/>
          <a:p>
            <a:r>
              <a:rPr lang="ru-RU" dirty="0" smtClean="0"/>
              <a:t>Сечения параллелепипеда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43317" y="4570576"/>
            <a:ext cx="196925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12574" y="3622153"/>
            <a:ext cx="481338" cy="948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43317" y="3623928"/>
            <a:ext cx="483102" cy="9361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141060" y="2147416"/>
            <a:ext cx="961995" cy="922017"/>
            <a:chOff x="141060" y="2147416"/>
            <a:chExt cx="961995" cy="922017"/>
          </a:xfrm>
        </p:grpSpPr>
        <p:sp>
          <p:nvSpPr>
            <p:cNvPr id="23" name="Равнобедренный треугольник 22"/>
            <p:cNvSpPr/>
            <p:nvPr/>
          </p:nvSpPr>
          <p:spPr>
            <a:xfrm rot="19066122">
              <a:off x="141060" y="2214593"/>
              <a:ext cx="853375" cy="652770"/>
            </a:xfrm>
            <a:prstGeom prst="triangle">
              <a:avLst>
                <a:gd name="adj" fmla="val 76482"/>
              </a:avLst>
            </a:prstGeom>
            <a:pattFill prst="wdUpDiag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190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cxnSp>
          <p:nvCxnSpPr>
            <p:cNvPr id="24" name="Прямая соединительная линия 23"/>
            <p:cNvCxnSpPr>
              <a:stCxn id="23" idx="0"/>
              <a:endCxn id="23" idx="2"/>
            </p:cNvCxnSpPr>
            <p:nvPr/>
          </p:nvCxnSpPr>
          <p:spPr>
            <a:xfrm flipH="1">
              <a:off x="471184" y="2147416"/>
              <a:ext cx="44524" cy="922017"/>
            </a:xfrm>
            <a:prstGeom prst="line">
              <a:avLst/>
            </a:prstGeom>
            <a:ln w="1905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23" idx="4"/>
              <a:endCxn id="23" idx="2"/>
            </p:cNvCxnSpPr>
            <p:nvPr/>
          </p:nvCxnSpPr>
          <p:spPr>
            <a:xfrm flipH="1">
              <a:off x="471184" y="2495858"/>
              <a:ext cx="631871" cy="573575"/>
            </a:xfrm>
            <a:prstGeom prst="line">
              <a:avLst/>
            </a:prstGeom>
            <a:ln w="19050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23" idx="4"/>
            </p:cNvCxnSpPr>
            <p:nvPr/>
          </p:nvCxnSpPr>
          <p:spPr>
            <a:xfrm flipH="1" flipV="1">
              <a:off x="493446" y="2147417"/>
              <a:ext cx="609609" cy="348441"/>
            </a:xfrm>
            <a:prstGeom prst="line">
              <a:avLst/>
            </a:prstGeom>
            <a:ln w="19050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Блок-схема: данные 3"/>
          <p:cNvSpPr/>
          <p:nvPr/>
        </p:nvSpPr>
        <p:spPr>
          <a:xfrm>
            <a:off x="314220" y="1573015"/>
            <a:ext cx="2448272" cy="936104"/>
          </a:xfrm>
          <a:prstGeom prst="flowChartInputOutp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14220" y="2509119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77547" y="2500533"/>
            <a:ext cx="535027" cy="2082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62492" y="1573015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6275399" y="2108732"/>
            <a:ext cx="2426067" cy="2463066"/>
            <a:chOff x="6275399" y="2108732"/>
            <a:chExt cx="2426067" cy="2463066"/>
          </a:xfrm>
        </p:grpSpPr>
        <p:sp>
          <p:nvSpPr>
            <p:cNvPr id="1086" name="Полилиния 1085"/>
            <p:cNvSpPr/>
            <p:nvPr/>
          </p:nvSpPr>
          <p:spPr>
            <a:xfrm>
              <a:off x="6275399" y="2108732"/>
              <a:ext cx="2426067" cy="2463066"/>
            </a:xfrm>
            <a:custGeom>
              <a:avLst/>
              <a:gdLst>
                <a:gd name="connsiteX0" fmla="*/ 2394354 w 2426067"/>
                <a:gd name="connsiteY0" fmla="*/ 819260 h 2463066"/>
                <a:gd name="connsiteX1" fmla="*/ 2394354 w 2426067"/>
                <a:gd name="connsiteY1" fmla="*/ 819260 h 2463066"/>
                <a:gd name="connsiteX2" fmla="*/ 2404925 w 2426067"/>
                <a:gd name="connsiteY2" fmla="*/ 866830 h 2463066"/>
                <a:gd name="connsiteX3" fmla="*/ 2410210 w 2426067"/>
                <a:gd name="connsiteY3" fmla="*/ 882687 h 2463066"/>
                <a:gd name="connsiteX4" fmla="*/ 2404925 w 2426067"/>
                <a:gd name="connsiteY4" fmla="*/ 919686 h 2463066"/>
                <a:gd name="connsiteX5" fmla="*/ 2404925 w 2426067"/>
                <a:gd name="connsiteY5" fmla="*/ 930257 h 2463066"/>
                <a:gd name="connsiteX6" fmla="*/ 2288643 w 2426067"/>
                <a:gd name="connsiteY6" fmla="*/ 2056079 h 2463066"/>
                <a:gd name="connsiteX7" fmla="*/ 866830 w 2426067"/>
                <a:gd name="connsiteY7" fmla="*/ 2463066 h 2463066"/>
                <a:gd name="connsiteX8" fmla="*/ 0 w 2426067"/>
                <a:gd name="connsiteY8" fmla="*/ 1966224 h 2463066"/>
                <a:gd name="connsiteX9" fmla="*/ 195565 w 2426067"/>
                <a:gd name="connsiteY9" fmla="*/ 0 h 2463066"/>
                <a:gd name="connsiteX10" fmla="*/ 2426067 w 2426067"/>
                <a:gd name="connsiteY10" fmla="*/ 914400 h 2463066"/>
                <a:gd name="connsiteX11" fmla="*/ 2420782 w 2426067"/>
                <a:gd name="connsiteY11" fmla="*/ 914400 h 2463066"/>
                <a:gd name="connsiteX12" fmla="*/ 2420782 w 2426067"/>
                <a:gd name="connsiteY12" fmla="*/ 914400 h 2463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26067" h="2463066">
                  <a:moveTo>
                    <a:pt x="2394354" y="819260"/>
                  </a:moveTo>
                  <a:lnTo>
                    <a:pt x="2394354" y="819260"/>
                  </a:lnTo>
                  <a:cubicBezTo>
                    <a:pt x="2397878" y="835117"/>
                    <a:pt x="2400986" y="851071"/>
                    <a:pt x="2404925" y="866830"/>
                  </a:cubicBezTo>
                  <a:cubicBezTo>
                    <a:pt x="2406276" y="872235"/>
                    <a:pt x="2410210" y="877115"/>
                    <a:pt x="2410210" y="882687"/>
                  </a:cubicBezTo>
                  <a:cubicBezTo>
                    <a:pt x="2410210" y="895145"/>
                    <a:pt x="2406301" y="907304"/>
                    <a:pt x="2404925" y="919686"/>
                  </a:cubicBezTo>
                  <a:cubicBezTo>
                    <a:pt x="2404536" y="923188"/>
                    <a:pt x="2404925" y="926733"/>
                    <a:pt x="2404925" y="930257"/>
                  </a:cubicBezTo>
                  <a:lnTo>
                    <a:pt x="2288643" y="2056079"/>
                  </a:lnTo>
                  <a:lnTo>
                    <a:pt x="866830" y="2463066"/>
                  </a:lnTo>
                  <a:lnTo>
                    <a:pt x="0" y="1966224"/>
                  </a:lnTo>
                  <a:lnTo>
                    <a:pt x="195565" y="0"/>
                  </a:lnTo>
                  <a:lnTo>
                    <a:pt x="2426067" y="914400"/>
                  </a:lnTo>
                  <a:lnTo>
                    <a:pt x="2420782" y="914400"/>
                  </a:lnTo>
                  <a:lnTo>
                    <a:pt x="2420782" y="914400"/>
                  </a:lnTo>
                </a:path>
              </a:pathLst>
            </a:custGeom>
            <a:pattFill prst="wdUpDiag">
              <a:fgClr>
                <a:srgbClr val="3BFD6E"/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4" name="Прямая соединительная линия 103"/>
            <p:cNvCxnSpPr>
              <a:stCxn id="1086" idx="9"/>
            </p:cNvCxnSpPr>
            <p:nvPr/>
          </p:nvCxnSpPr>
          <p:spPr>
            <a:xfrm>
              <a:off x="6470964" y="2108732"/>
              <a:ext cx="2209360" cy="909028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>
              <a:stCxn id="1086" idx="9"/>
              <a:endCxn id="1086" idx="8"/>
            </p:cNvCxnSpPr>
            <p:nvPr/>
          </p:nvCxnSpPr>
          <p:spPr>
            <a:xfrm flipH="1">
              <a:off x="6275399" y="2108732"/>
              <a:ext cx="195565" cy="1966224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>
              <a:stCxn id="1086" idx="7"/>
              <a:endCxn id="1086" idx="6"/>
            </p:cNvCxnSpPr>
            <p:nvPr/>
          </p:nvCxnSpPr>
          <p:spPr>
            <a:xfrm flipV="1">
              <a:off x="7142229" y="4164811"/>
              <a:ext cx="1421813" cy="406987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1086" idx="6"/>
              <a:endCxn id="1086" idx="5"/>
            </p:cNvCxnSpPr>
            <p:nvPr/>
          </p:nvCxnSpPr>
          <p:spPr>
            <a:xfrm flipV="1">
              <a:off x="8564042" y="3038989"/>
              <a:ext cx="116282" cy="1125822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1086" idx="7"/>
            </p:cNvCxnSpPr>
            <p:nvPr/>
          </p:nvCxnSpPr>
          <p:spPr>
            <a:xfrm flipH="1" flipV="1">
              <a:off x="6275399" y="4074956"/>
              <a:ext cx="866830" cy="496842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5" name="Группа 1074"/>
          <p:cNvGrpSpPr/>
          <p:nvPr/>
        </p:nvGrpSpPr>
        <p:grpSpPr>
          <a:xfrm>
            <a:off x="5859086" y="1560905"/>
            <a:ext cx="2981456" cy="3009670"/>
            <a:chOff x="3995936" y="2060848"/>
            <a:chExt cx="2981456" cy="3009670"/>
          </a:xfrm>
        </p:grpSpPr>
        <p:sp>
          <p:nvSpPr>
            <p:cNvPr id="83" name="Блок-схема: данные 82"/>
            <p:cNvSpPr/>
            <p:nvPr/>
          </p:nvSpPr>
          <p:spPr>
            <a:xfrm>
              <a:off x="3995936" y="2060848"/>
              <a:ext cx="2448272" cy="936104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3995936" y="2996952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5959263" y="2988366"/>
              <a:ext cx="535027" cy="2082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6444208" y="206084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4479038" y="209056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5008135" y="4122304"/>
              <a:ext cx="1969257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V="1">
              <a:off x="4525033" y="4111761"/>
              <a:ext cx="483102" cy="9361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V="1">
              <a:off x="6496054" y="4122096"/>
              <a:ext cx="481338" cy="9484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4526797" y="5070518"/>
              <a:ext cx="19692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3553017" y="3461735"/>
            <a:ext cx="2488271" cy="3043123"/>
            <a:chOff x="3553017" y="3461735"/>
            <a:chExt cx="2488271" cy="3043123"/>
          </a:xfrm>
        </p:grpSpPr>
        <p:sp>
          <p:nvSpPr>
            <p:cNvPr id="31" name="Полилиния 30"/>
            <p:cNvSpPr/>
            <p:nvPr/>
          </p:nvSpPr>
          <p:spPr>
            <a:xfrm>
              <a:off x="3553017" y="3461735"/>
              <a:ext cx="2488271" cy="3043123"/>
            </a:xfrm>
            <a:custGeom>
              <a:avLst/>
              <a:gdLst>
                <a:gd name="connsiteX0" fmla="*/ 2450592 w 2488271"/>
                <a:gd name="connsiteY0" fmla="*/ 1214323 h 3043123"/>
                <a:gd name="connsiteX1" fmla="*/ 2450592 w 2488271"/>
                <a:gd name="connsiteY1" fmla="*/ 1214323 h 3043123"/>
                <a:gd name="connsiteX2" fmla="*/ 2472537 w 2488271"/>
                <a:gd name="connsiteY2" fmla="*/ 1309420 h 3043123"/>
                <a:gd name="connsiteX3" fmla="*/ 2479852 w 2488271"/>
                <a:gd name="connsiteY3" fmla="*/ 1316736 h 3043123"/>
                <a:gd name="connsiteX4" fmla="*/ 2479852 w 2488271"/>
                <a:gd name="connsiteY4" fmla="*/ 1316736 h 3043123"/>
                <a:gd name="connsiteX5" fmla="*/ 2479852 w 2488271"/>
                <a:gd name="connsiteY5" fmla="*/ 2348179 h 3043123"/>
                <a:gd name="connsiteX6" fmla="*/ 2472537 w 2488271"/>
                <a:gd name="connsiteY6" fmla="*/ 2370124 h 3043123"/>
                <a:gd name="connsiteX7" fmla="*/ 2472537 w 2488271"/>
                <a:gd name="connsiteY7" fmla="*/ 2501798 h 3043123"/>
                <a:gd name="connsiteX8" fmla="*/ 1068019 w 2488271"/>
                <a:gd name="connsiteY8" fmla="*/ 3043123 h 3043123"/>
                <a:gd name="connsiteX9" fmla="*/ 73152 w 2488271"/>
                <a:gd name="connsiteY9" fmla="*/ 2333548 h 3043123"/>
                <a:gd name="connsiteX10" fmla="*/ 0 w 2488271"/>
                <a:gd name="connsiteY10" fmla="*/ 351129 h 3043123"/>
                <a:gd name="connsiteX11" fmla="*/ 1133856 w 2488271"/>
                <a:gd name="connsiteY11" fmla="*/ 0 h 3043123"/>
                <a:gd name="connsiteX12" fmla="*/ 2450592 w 2488271"/>
                <a:gd name="connsiteY12" fmla="*/ 1214323 h 3043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88271" h="3043123">
                  <a:moveTo>
                    <a:pt x="2450592" y="1214323"/>
                  </a:moveTo>
                  <a:lnTo>
                    <a:pt x="2450592" y="1214323"/>
                  </a:lnTo>
                  <a:cubicBezTo>
                    <a:pt x="2457269" y="1281098"/>
                    <a:pt x="2444856" y="1272511"/>
                    <a:pt x="2472537" y="1309420"/>
                  </a:cubicBezTo>
                  <a:cubicBezTo>
                    <a:pt x="2474606" y="1312179"/>
                    <a:pt x="2477414" y="1314297"/>
                    <a:pt x="2479852" y="1316736"/>
                  </a:cubicBezTo>
                  <a:lnTo>
                    <a:pt x="2479852" y="1316736"/>
                  </a:lnTo>
                  <a:cubicBezTo>
                    <a:pt x="2489630" y="1795807"/>
                    <a:pt x="2492439" y="1750303"/>
                    <a:pt x="2479852" y="2348179"/>
                  </a:cubicBezTo>
                  <a:cubicBezTo>
                    <a:pt x="2479690" y="2355888"/>
                    <a:pt x="2472904" y="2362422"/>
                    <a:pt x="2472537" y="2370124"/>
                  </a:cubicBezTo>
                  <a:cubicBezTo>
                    <a:pt x="2470449" y="2413966"/>
                    <a:pt x="2472537" y="2457907"/>
                    <a:pt x="2472537" y="2501798"/>
                  </a:cubicBezTo>
                  <a:lnTo>
                    <a:pt x="1068019" y="3043123"/>
                  </a:lnTo>
                  <a:lnTo>
                    <a:pt x="73152" y="2333548"/>
                  </a:lnTo>
                  <a:lnTo>
                    <a:pt x="0" y="351129"/>
                  </a:lnTo>
                  <a:lnTo>
                    <a:pt x="1133856" y="0"/>
                  </a:lnTo>
                  <a:lnTo>
                    <a:pt x="2450592" y="1214323"/>
                  </a:lnTo>
                  <a:close/>
                </a:path>
              </a:pathLst>
            </a:custGeom>
            <a:pattFill prst="wdUpDiag">
              <a:fgClr>
                <a:schemeClr val="accent5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/>
            <p:cNvCxnSpPr>
              <a:stCxn id="31" idx="11"/>
              <a:endCxn id="31" idx="0"/>
            </p:cNvCxnSpPr>
            <p:nvPr/>
          </p:nvCxnSpPr>
          <p:spPr>
            <a:xfrm>
              <a:off x="4686873" y="3461735"/>
              <a:ext cx="1316736" cy="1214323"/>
            </a:xfrm>
            <a:prstGeom prst="line">
              <a:avLst/>
            </a:prstGeom>
            <a:ln w="1905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31" idx="7"/>
              <a:endCxn id="31" idx="8"/>
            </p:cNvCxnSpPr>
            <p:nvPr/>
          </p:nvCxnSpPr>
          <p:spPr>
            <a:xfrm flipH="1">
              <a:off x="4621036" y="5963533"/>
              <a:ext cx="1404518" cy="541325"/>
            </a:xfrm>
            <a:prstGeom prst="line">
              <a:avLst/>
            </a:prstGeom>
            <a:ln w="1905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31" idx="10"/>
              <a:endCxn id="31" idx="9"/>
            </p:cNvCxnSpPr>
            <p:nvPr/>
          </p:nvCxnSpPr>
          <p:spPr>
            <a:xfrm>
              <a:off x="3553017" y="3812864"/>
              <a:ext cx="73152" cy="1982419"/>
            </a:xfrm>
            <a:prstGeom prst="line">
              <a:avLst/>
            </a:prstGeom>
            <a:ln w="1905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>
              <a:endCxn id="31" idx="8"/>
            </p:cNvCxnSpPr>
            <p:nvPr/>
          </p:nvCxnSpPr>
          <p:spPr>
            <a:xfrm>
              <a:off x="3616318" y="5795283"/>
              <a:ext cx="1004718" cy="709575"/>
            </a:xfrm>
            <a:prstGeom prst="line">
              <a:avLst/>
            </a:prstGeom>
            <a:ln w="19050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>
              <a:endCxn id="31" idx="11"/>
            </p:cNvCxnSpPr>
            <p:nvPr/>
          </p:nvCxnSpPr>
          <p:spPr>
            <a:xfrm flipV="1">
              <a:off x="3584643" y="3461735"/>
              <a:ext cx="1102230" cy="348288"/>
            </a:xfrm>
            <a:prstGeom prst="line">
              <a:avLst/>
            </a:prstGeom>
            <a:ln w="19050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31" idx="7"/>
            </p:cNvCxnSpPr>
            <p:nvPr/>
          </p:nvCxnSpPr>
          <p:spPr>
            <a:xfrm flipV="1">
              <a:off x="6025554" y="4676059"/>
              <a:ext cx="0" cy="1287474"/>
            </a:xfrm>
            <a:prstGeom prst="line">
              <a:avLst/>
            </a:prstGeom>
            <a:ln w="19050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3262487" y="3456167"/>
            <a:ext cx="2981456" cy="3055824"/>
            <a:chOff x="3995936" y="2060848"/>
            <a:chExt cx="2981456" cy="3014075"/>
          </a:xfrm>
        </p:grpSpPr>
        <p:sp>
          <p:nvSpPr>
            <p:cNvPr id="36" name="Блок-схема: данные 35"/>
            <p:cNvSpPr/>
            <p:nvPr/>
          </p:nvSpPr>
          <p:spPr>
            <a:xfrm>
              <a:off x="3995936" y="2060848"/>
              <a:ext cx="2448272" cy="936104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96952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5959263" y="2988366"/>
              <a:ext cx="535027" cy="2082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6444207" y="2083626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4479038" y="2090568"/>
              <a:ext cx="529097" cy="2061457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008135" y="4122304"/>
              <a:ext cx="1969257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4525033" y="4111761"/>
              <a:ext cx="483102" cy="93610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V="1">
              <a:off x="6496054" y="4122096"/>
              <a:ext cx="481338" cy="9484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4526797" y="5074923"/>
              <a:ext cx="19692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15708" y="4752463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Треугольники</a:t>
            </a:r>
            <a:endParaRPr lang="ru-RU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94253" y="5500105"/>
            <a:ext cx="310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Четырёхугольники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123634" y="4680233"/>
            <a:ext cx="310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Пятиугольники</a:t>
            </a:r>
            <a:endParaRPr lang="ru-RU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5938157" y="5838752"/>
            <a:ext cx="310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Шестиугольники</a:t>
            </a:r>
            <a:endParaRPr lang="ru-RU" sz="2400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326419" y="3634471"/>
            <a:ext cx="1969257" cy="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7322" y="1602735"/>
            <a:ext cx="529097" cy="206145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31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60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Полилиния 88"/>
          <p:cNvSpPr/>
          <p:nvPr/>
        </p:nvSpPr>
        <p:spPr>
          <a:xfrm>
            <a:off x="5738884" y="3019873"/>
            <a:ext cx="2157334" cy="1975540"/>
          </a:xfrm>
          <a:custGeom>
            <a:avLst/>
            <a:gdLst>
              <a:gd name="connsiteX0" fmla="*/ 1876567 w 2169994"/>
              <a:gd name="connsiteY0" fmla="*/ 0 h 1985749"/>
              <a:gd name="connsiteX1" fmla="*/ 1876567 w 2169994"/>
              <a:gd name="connsiteY1" fmla="*/ 0 h 1985749"/>
              <a:gd name="connsiteX2" fmla="*/ 1883391 w 2169994"/>
              <a:gd name="connsiteY2" fmla="*/ 177421 h 1985749"/>
              <a:gd name="connsiteX3" fmla="*/ 2169994 w 2169994"/>
              <a:gd name="connsiteY3" fmla="*/ 1815152 h 1985749"/>
              <a:gd name="connsiteX4" fmla="*/ 0 w 2169994"/>
              <a:gd name="connsiteY4" fmla="*/ 1985749 h 1985749"/>
              <a:gd name="connsiteX5" fmla="*/ 682388 w 2169994"/>
              <a:gd name="connsiteY5" fmla="*/ 170597 h 1985749"/>
              <a:gd name="connsiteX6" fmla="*/ 1876567 w 2169994"/>
              <a:gd name="connsiteY6" fmla="*/ 0 h 198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9994" h="1985749">
                <a:moveTo>
                  <a:pt x="1876567" y="0"/>
                </a:moveTo>
                <a:lnTo>
                  <a:pt x="1876567" y="0"/>
                </a:lnTo>
                <a:cubicBezTo>
                  <a:pt x="1884073" y="150109"/>
                  <a:pt x="1883391" y="90929"/>
                  <a:pt x="1883391" y="177421"/>
                </a:cubicBezTo>
                <a:lnTo>
                  <a:pt x="2169994" y="1815152"/>
                </a:lnTo>
                <a:lnTo>
                  <a:pt x="0" y="1985749"/>
                </a:lnTo>
                <a:lnTo>
                  <a:pt x="682388" y="170597"/>
                </a:lnTo>
                <a:lnTo>
                  <a:pt x="1876567" y="0"/>
                </a:lnTo>
                <a:close/>
              </a:path>
            </a:pathLst>
          </a:custGeom>
          <a:pattFill prst="wd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968507" y="2970888"/>
            <a:ext cx="1873678" cy="2217419"/>
          </a:xfrm>
          <a:custGeom>
            <a:avLst/>
            <a:gdLst>
              <a:gd name="connsiteX0" fmla="*/ 1873678 w 1873678"/>
              <a:gd name="connsiteY0" fmla="*/ 0 h 2199048"/>
              <a:gd name="connsiteX1" fmla="*/ 1873678 w 1873678"/>
              <a:gd name="connsiteY1" fmla="*/ 0 h 2199048"/>
              <a:gd name="connsiteX2" fmla="*/ 1873678 w 1873678"/>
              <a:gd name="connsiteY2" fmla="*/ 50488 h 2199048"/>
              <a:gd name="connsiteX3" fmla="*/ 1514650 w 1873678"/>
              <a:gd name="connsiteY3" fmla="*/ 2199048 h 2199048"/>
              <a:gd name="connsiteX4" fmla="*/ 0 w 1873678"/>
              <a:gd name="connsiteY4" fmla="*/ 1912947 h 2199048"/>
              <a:gd name="connsiteX5" fmla="*/ 100977 w 1873678"/>
              <a:gd name="connsiteY5" fmla="*/ 1060255 h 2199048"/>
              <a:gd name="connsiteX6" fmla="*/ 1873678 w 1873678"/>
              <a:gd name="connsiteY6" fmla="*/ 0 h 219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73678" h="2199048">
                <a:moveTo>
                  <a:pt x="1873678" y="0"/>
                </a:moveTo>
                <a:lnTo>
                  <a:pt x="1873678" y="0"/>
                </a:lnTo>
                <a:lnTo>
                  <a:pt x="1873678" y="50488"/>
                </a:lnTo>
                <a:lnTo>
                  <a:pt x="1514650" y="2199048"/>
                </a:lnTo>
                <a:lnTo>
                  <a:pt x="0" y="1912947"/>
                </a:lnTo>
                <a:lnTo>
                  <a:pt x="100977" y="1060255"/>
                </a:lnTo>
                <a:lnTo>
                  <a:pt x="1873678" y="0"/>
                </a:lnTo>
                <a:close/>
              </a:path>
            </a:pathLst>
          </a:custGeom>
          <a:pattFill prst="wdUpDiag">
            <a:fgClr>
              <a:srgbClr val="3BFD6E"/>
            </a:fgClr>
            <a:bgClr>
              <a:schemeClr val="bg1"/>
            </a:bgClr>
          </a:patt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endCxn id="30" idx="7"/>
          </p:cNvCxnSpPr>
          <p:nvPr/>
        </p:nvCxnSpPr>
        <p:spPr>
          <a:xfrm flipH="1">
            <a:off x="3510297" y="2994912"/>
            <a:ext cx="331889" cy="2158757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21170" y="4079597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116632"/>
            <a:ext cx="8507038" cy="1399032"/>
          </a:xfrm>
        </p:spPr>
        <p:txBody>
          <a:bodyPr/>
          <a:lstStyle/>
          <a:p>
            <a:r>
              <a:rPr lang="ru-RU" dirty="0" smtClean="0"/>
              <a:t>Пример 1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>
            <a:endCxn id="4" idx="4"/>
          </p:cNvCxnSpPr>
          <p:nvPr/>
        </p:nvCxnSpPr>
        <p:spPr>
          <a:xfrm>
            <a:off x="673833" y="4670656"/>
            <a:ext cx="1294674" cy="22916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" idx="5"/>
          </p:cNvCxnSpPr>
          <p:nvPr/>
        </p:nvCxnSpPr>
        <p:spPr>
          <a:xfrm flipV="1">
            <a:off x="644864" y="4040000"/>
            <a:ext cx="1424620" cy="87040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972195" y="4057644"/>
            <a:ext cx="99506" cy="870408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669084" y="4427300"/>
            <a:ext cx="3024336" cy="2433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751527" y="2029265"/>
            <a:ext cx="535802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3293760" y="2029264"/>
            <a:ext cx="1406091" cy="23980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57809" y="4670657"/>
            <a:ext cx="1211274" cy="10042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5"/>
            <a:endCxn id="4" idx="0"/>
          </p:cNvCxnSpPr>
          <p:nvPr/>
        </p:nvCxnSpPr>
        <p:spPr>
          <a:xfrm flipV="1">
            <a:off x="2069484" y="2970888"/>
            <a:ext cx="1772701" cy="106911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3"/>
          </p:cNvCxnSpPr>
          <p:nvPr/>
        </p:nvCxnSpPr>
        <p:spPr>
          <a:xfrm>
            <a:off x="1897969" y="4899816"/>
            <a:ext cx="1585188" cy="288491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69084" y="4670656"/>
            <a:ext cx="1082442" cy="9590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751527" y="4427300"/>
            <a:ext cx="1941893" cy="12023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669084" y="2029265"/>
            <a:ext cx="1618244" cy="26413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51133" y="5534266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6254" y="414010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925644" y="1557255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1616723" y="4961102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1669084" y="3455224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23" name="Овал 22"/>
          <p:cNvSpPr/>
          <p:nvPr/>
        </p:nvSpPr>
        <p:spPr>
          <a:xfrm>
            <a:off x="2020499" y="3966544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919522" y="4850831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793200" y="2921903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 flipH="1">
            <a:off x="3842185" y="2461057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 flipH="1">
            <a:off x="550701" y="4118739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Е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3475659" y="5052770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30" name="Овал 29"/>
          <p:cNvSpPr/>
          <p:nvPr/>
        </p:nvSpPr>
        <p:spPr>
          <a:xfrm>
            <a:off x="3426674" y="5139322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7624828" y="3081622"/>
            <a:ext cx="271389" cy="1692652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47023" y="4532661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cxnSp>
        <p:nvCxnSpPr>
          <p:cNvPr id="37" name="Прямая соединительная линия 36"/>
          <p:cNvCxnSpPr>
            <a:stCxn id="52" idx="4"/>
          </p:cNvCxnSpPr>
          <p:nvPr/>
        </p:nvCxnSpPr>
        <p:spPr>
          <a:xfrm flipH="1">
            <a:off x="5754838" y="3228281"/>
            <a:ext cx="659989" cy="1766628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451727" y="4494157"/>
            <a:ext cx="3024336" cy="2433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6534170" y="2096122"/>
            <a:ext cx="535802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7076403" y="2096121"/>
            <a:ext cx="1406091" cy="23980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52" idx="2"/>
          </p:cNvCxnSpPr>
          <p:nvPr/>
        </p:nvCxnSpPr>
        <p:spPr>
          <a:xfrm flipV="1">
            <a:off x="6365842" y="3045832"/>
            <a:ext cx="1258986" cy="133464"/>
          </a:xfrm>
          <a:prstGeom prst="line">
            <a:avLst/>
          </a:prstGeom>
          <a:ln w="2857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53" idx="3"/>
            <a:endCxn id="58" idx="2"/>
          </p:cNvCxnSpPr>
          <p:nvPr/>
        </p:nvCxnSpPr>
        <p:spPr>
          <a:xfrm flipV="1">
            <a:off x="5716512" y="4825049"/>
            <a:ext cx="2153796" cy="176262"/>
          </a:xfrm>
          <a:prstGeom prst="line">
            <a:avLst/>
          </a:prstGeom>
          <a:ln w="2857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451727" y="4737513"/>
            <a:ext cx="1082442" cy="9590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6534170" y="4494157"/>
            <a:ext cx="1941893" cy="12023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5451727" y="2096122"/>
            <a:ext cx="1618244" cy="26413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189535" y="562681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8485714" y="4206957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8287" y="1624112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5372644" y="4979808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 flipH="1">
            <a:off x="5943308" y="2739805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endParaRPr lang="ru-RU" sz="3200" dirty="0"/>
          </a:p>
        </p:txBody>
      </p:sp>
      <p:sp>
        <p:nvSpPr>
          <p:cNvPr id="52" name="Овал 51"/>
          <p:cNvSpPr/>
          <p:nvPr/>
        </p:nvSpPr>
        <p:spPr>
          <a:xfrm>
            <a:off x="6365842" y="3130311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702165" y="4917688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7575843" y="2988760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 flipH="1">
            <a:off x="7673812" y="2545537"/>
            <a:ext cx="512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 flipH="1">
            <a:off x="7986831" y="4785236"/>
            <a:ext cx="48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58" name="Овал 57"/>
          <p:cNvSpPr/>
          <p:nvPr/>
        </p:nvSpPr>
        <p:spPr>
          <a:xfrm>
            <a:off x="7870308" y="4776064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913230" y="4673688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3645415" y="404664"/>
            <a:ext cx="5088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Построить сечение тетраэдра плоскостью (</a:t>
            </a:r>
            <a:r>
              <a:rPr lang="en-US" sz="2400" dirty="0" smtClean="0"/>
              <a:t>MNP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" grpId="0" animBg="1"/>
      <p:bldP spid="27" grpId="0"/>
      <p:bldP spid="29" grpId="0"/>
      <p:bldP spid="30" grpId="0" animBg="1"/>
      <p:bldP spid="34" grpId="0"/>
      <p:bldP spid="47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/>
      <p:bldP spid="57" grpId="0"/>
      <p:bldP spid="58" grpId="0" animBg="1"/>
      <p:bldP spid="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олилиния 35"/>
          <p:cNvSpPr/>
          <p:nvPr/>
        </p:nvSpPr>
        <p:spPr>
          <a:xfrm rot="21434678">
            <a:off x="3431043" y="3469906"/>
            <a:ext cx="1536235" cy="484495"/>
          </a:xfrm>
          <a:custGeom>
            <a:avLst/>
            <a:gdLst>
              <a:gd name="connsiteX0" fmla="*/ 1501253 w 1501253"/>
              <a:gd name="connsiteY0" fmla="*/ 0 h 484495"/>
              <a:gd name="connsiteX1" fmla="*/ 1501253 w 1501253"/>
              <a:gd name="connsiteY1" fmla="*/ 0 h 484495"/>
              <a:gd name="connsiteX2" fmla="*/ 573206 w 1501253"/>
              <a:gd name="connsiteY2" fmla="*/ 484495 h 484495"/>
              <a:gd name="connsiteX3" fmla="*/ 0 w 1501253"/>
              <a:gd name="connsiteY3" fmla="*/ 75062 h 48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253" h="484495">
                <a:moveTo>
                  <a:pt x="1501253" y="0"/>
                </a:moveTo>
                <a:lnTo>
                  <a:pt x="1501253" y="0"/>
                </a:lnTo>
                <a:lnTo>
                  <a:pt x="573206" y="484495"/>
                </a:lnTo>
                <a:lnTo>
                  <a:pt x="0" y="75062"/>
                </a:lnTo>
              </a:path>
            </a:pathLst>
          </a:custGeom>
          <a:pattFill prst="wdUp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43704" y="4575637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0619" y="5827035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271107" y="177366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0619" y="3750726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</a:t>
            </a:r>
            <a:endParaRPr lang="ru-RU" sz="3200" dirty="0"/>
          </a:p>
        </p:txBody>
      </p:sp>
      <p:sp>
        <p:nvSpPr>
          <p:cNvPr id="15" name="Овал 14"/>
          <p:cNvSpPr/>
          <p:nvPr/>
        </p:nvSpPr>
        <p:spPr>
          <a:xfrm>
            <a:off x="3617588" y="3693112"/>
            <a:ext cx="97970" cy="9797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5704704" y="4299529"/>
            <a:ext cx="635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cxnSp>
        <p:nvCxnSpPr>
          <p:cNvPr id="20" name="Прямая соединительная линия 19"/>
          <p:cNvCxnSpPr>
            <a:stCxn id="36" idx="3"/>
          </p:cNvCxnSpPr>
          <p:nvPr/>
        </p:nvCxnSpPr>
        <p:spPr>
          <a:xfrm>
            <a:off x="3423894" y="3582086"/>
            <a:ext cx="583329" cy="372741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30294" y="313623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61878" y="3952410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4007223" y="3450771"/>
            <a:ext cx="958085" cy="50164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949404" y="2940947"/>
            <a:ext cx="40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</a:t>
            </a:r>
            <a:endParaRPr lang="ru-RU" sz="3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3410026" y="3433261"/>
            <a:ext cx="1518041" cy="162158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2656879" y="2242913"/>
            <a:ext cx="3024336" cy="3600400"/>
            <a:chOff x="683568" y="1772816"/>
            <a:chExt cx="2691514" cy="319603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683568" y="4117546"/>
              <a:ext cx="963322" cy="851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646890" y="3901522"/>
              <a:ext cx="1728192" cy="10673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83568" y="3901522"/>
              <a:ext cx="2691514" cy="21602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646890" y="1772816"/>
              <a:ext cx="476838" cy="31960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83568" y="1772816"/>
              <a:ext cx="1440160" cy="2344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 flipV="1">
              <a:off x="2112283" y="1772816"/>
              <a:ext cx="1251354" cy="21287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Овал 31"/>
          <p:cNvSpPr/>
          <p:nvPr/>
        </p:nvSpPr>
        <p:spPr>
          <a:xfrm>
            <a:off x="3958238" y="3903425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382378" y="3535645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900419" y="3379632"/>
            <a:ext cx="97970" cy="97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323529" y="116632"/>
            <a:ext cx="8507038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Пример </a:t>
            </a:r>
            <a:r>
              <a:rPr lang="en-US" dirty="0" smtClean="0"/>
              <a:t>2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645415" y="404664"/>
            <a:ext cx="5088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Построить сечение тетраэдра плоскостью, проходящей через точку </a:t>
            </a:r>
            <a:r>
              <a:rPr lang="en-US" sz="2400" dirty="0" smtClean="0"/>
              <a:t>M</a:t>
            </a:r>
            <a:r>
              <a:rPr lang="ru-RU" sz="2400" dirty="0" smtClean="0"/>
              <a:t> параллельно (АВС)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749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3" grpId="0"/>
      <p:bldP spid="24" grpId="0"/>
      <p:bldP spid="28" grpId="0"/>
      <p:bldP spid="32" grpId="0" animBg="1"/>
      <p:bldP spid="33" grpId="0" animBg="1"/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615</TotalTime>
  <Words>395</Words>
  <Application>Microsoft Office PowerPoint</Application>
  <PresentationFormat>Экран (4:3)</PresentationFormat>
  <Paragraphs>137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Задачи на построение сечений</vt:lpstr>
      <vt:lpstr>Устно: ABCD – правильный тетраэдр. Найти периметр треугольника МВК</vt:lpstr>
      <vt:lpstr>Презентация PowerPoint</vt:lpstr>
      <vt:lpstr>Презентация PowerPoint</vt:lpstr>
      <vt:lpstr>Определение</vt:lpstr>
      <vt:lpstr>Сечения тетраэдра</vt:lpstr>
      <vt:lpstr>Сечения параллелепипеда</vt:lpstr>
      <vt:lpstr>Пример 1</vt:lpstr>
      <vt:lpstr>Презентация PowerPoint</vt:lpstr>
      <vt:lpstr>Презентация PowerPoint</vt:lpstr>
      <vt:lpstr>Презентация PowerPoint</vt:lpstr>
      <vt:lpstr>Задачи</vt:lpstr>
      <vt:lpstr>Задачи</vt:lpstr>
      <vt:lpstr>Задачи</vt:lpstr>
      <vt:lpstr>Самостоятельная работа</vt:lpstr>
      <vt:lpstr>Домашнее задание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Тетраэдр и параллелепипед</dc:title>
  <dc:creator>Кабинет-27</dc:creator>
  <cp:lastModifiedBy>НАТАША</cp:lastModifiedBy>
  <cp:revision>82</cp:revision>
  <dcterms:created xsi:type="dcterms:W3CDTF">2016-11-17T07:29:39Z</dcterms:created>
  <dcterms:modified xsi:type="dcterms:W3CDTF">2017-06-15T18:04:49Z</dcterms:modified>
</cp:coreProperties>
</file>