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91" r:id="rId5"/>
    <p:sldId id="290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71" r:id="rId15"/>
    <p:sldId id="272" r:id="rId16"/>
    <p:sldId id="273" r:id="rId17"/>
    <p:sldId id="274" r:id="rId18"/>
    <p:sldId id="267" r:id="rId19"/>
    <p:sldId id="268" r:id="rId20"/>
    <p:sldId id="269" r:id="rId21"/>
    <p:sldId id="270" r:id="rId22"/>
    <p:sldId id="277" r:id="rId23"/>
    <p:sldId id="275" r:id="rId24"/>
    <p:sldId id="276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7" r:id="rId33"/>
    <p:sldId id="285" r:id="rId34"/>
    <p:sldId id="286" r:id="rId35"/>
    <p:sldId id="288" r:id="rId36"/>
    <p:sldId id="28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1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FAF0-A694-454D-AF5D-F5A5BF7B350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7E8-BF18-413D-BFC0-53A68DE04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0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FAF0-A694-454D-AF5D-F5A5BF7B350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7E8-BF18-413D-BFC0-53A68DE04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41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FAF0-A694-454D-AF5D-F5A5BF7B350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7E8-BF18-413D-BFC0-53A68DE04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43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FAF0-A694-454D-AF5D-F5A5BF7B350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7E8-BF18-413D-BFC0-53A68DE04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1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FAF0-A694-454D-AF5D-F5A5BF7B350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7E8-BF18-413D-BFC0-53A68DE04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3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FAF0-A694-454D-AF5D-F5A5BF7B350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7E8-BF18-413D-BFC0-53A68DE04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91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FAF0-A694-454D-AF5D-F5A5BF7B350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7E8-BF18-413D-BFC0-53A68DE04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2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FAF0-A694-454D-AF5D-F5A5BF7B350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7E8-BF18-413D-BFC0-53A68DE04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5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FAF0-A694-454D-AF5D-F5A5BF7B350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7E8-BF18-413D-BFC0-53A68DE04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14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FAF0-A694-454D-AF5D-F5A5BF7B350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7E8-BF18-413D-BFC0-53A68DE04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1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FAF0-A694-454D-AF5D-F5A5BF7B350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7E8-BF18-413D-BFC0-53A68DE04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82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84000">
              <a:schemeClr val="accent5">
                <a:lumMod val="20000"/>
                <a:lumOff val="80000"/>
              </a:schemeClr>
            </a:gs>
            <a:gs pos="69000">
              <a:schemeClr val="accent5">
                <a:lumMod val="40000"/>
                <a:lumOff val="60000"/>
              </a:schemeClr>
            </a:gs>
            <a:gs pos="44000">
              <a:schemeClr val="accent2">
                <a:lumMod val="40000"/>
                <a:lumOff val="60000"/>
              </a:schemeClr>
            </a:gs>
            <a:gs pos="28000">
              <a:schemeClr val="accent4">
                <a:lumMod val="40000"/>
                <a:lumOff val="60000"/>
              </a:schemeClr>
            </a:gs>
            <a:gs pos="55000">
              <a:schemeClr val="accent2">
                <a:lumMod val="40000"/>
                <a:lumOff val="60000"/>
              </a:schemeClr>
            </a:gs>
            <a:gs pos="15000">
              <a:schemeClr val="accent4">
                <a:lumMod val="60000"/>
                <a:lumOff val="40000"/>
              </a:schemeClr>
            </a:gs>
            <a:gs pos="69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4FAF0-A694-454D-AF5D-F5A5BF7B350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1C7E8-BF18-413D-BFC0-53A68DE04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8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79AF5B-9F28-41F0-B215-7B61E373089C}"/>
              </a:ext>
            </a:extLst>
          </p:cNvPr>
          <p:cNvSpPr/>
          <p:nvPr/>
        </p:nvSpPr>
        <p:spPr>
          <a:xfrm>
            <a:off x="438150" y="876300"/>
            <a:ext cx="8382000" cy="46763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Фотоэкскурсия 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 живописным 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местам Оренбуржья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056951-F01B-4F97-A7B1-987B624BBE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547" y="5356486"/>
            <a:ext cx="2158803" cy="14253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85A9E0-28B1-4ED8-AE85-28EBA03740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0"/>
            <a:ext cx="3152774" cy="20815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2AB477-7F34-468B-B8FD-52C9D1D4A151}"/>
              </a:ext>
            </a:extLst>
          </p:cNvPr>
          <p:cNvSpPr txBox="1"/>
          <p:nvPr/>
        </p:nvSpPr>
        <p:spPr>
          <a:xfrm>
            <a:off x="5181600" y="5457826"/>
            <a:ext cx="3810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Погорецкая Н.И.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МБУДО «ЦДТТ»</a:t>
            </a:r>
          </a:p>
        </p:txBody>
      </p:sp>
    </p:spTree>
    <p:extLst>
      <p:ext uri="{BB962C8B-B14F-4D97-AF65-F5344CB8AC3E}">
        <p14:creationId xmlns:p14="http://schemas.microsoft.com/office/powerpoint/2010/main" val="1615673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EAA370-8DFD-4534-A315-1E1E07F23A90}"/>
              </a:ext>
            </a:extLst>
          </p:cNvPr>
          <p:cNvSpPr txBox="1"/>
          <p:nvPr/>
        </p:nvSpPr>
        <p:spPr>
          <a:xfrm>
            <a:off x="361950" y="285751"/>
            <a:ext cx="8524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написания романа «Капитанская дочка» А.С. Пушкин совершил путешествие на Урал; живописные оренбургские хребты вдохновляли Александра Пушкина.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E21B11-E6EF-43A4-A1AA-E9397ED16669}"/>
              </a:ext>
            </a:extLst>
          </p:cNvPr>
          <p:cNvSpPr/>
          <p:nvPr/>
        </p:nvSpPr>
        <p:spPr>
          <a:xfrm>
            <a:off x="2743200" y="1486080"/>
            <a:ext cx="3638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Кувандыкские горы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8F30C5-84C1-44BA-80D7-AD79B44971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858" y="2110966"/>
            <a:ext cx="6036285" cy="44612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3535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FEE216-3E50-47A4-B985-BAE8C25CC011}"/>
              </a:ext>
            </a:extLst>
          </p:cNvPr>
          <p:cNvSpPr/>
          <p:nvPr/>
        </p:nvSpPr>
        <p:spPr>
          <a:xfrm>
            <a:off x="228599" y="1582341"/>
            <a:ext cx="85153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Горы Кувандыкского района за красоту и курорты называют «Оренбургской Швейцарией». На склонах горного массива работает горнолыжный комплекс «Кувандык 365». На горах проложено несколько трасс, имеются две буксировочно-канатные дороги. На территории есть удобная парковка и небольшое уютное кафе. В Кувандыкских горах периодически проходят соревнования среди горнолыжников-любителей.</a:t>
            </a:r>
          </a:p>
        </p:txBody>
      </p:sp>
    </p:spTree>
    <p:extLst>
      <p:ext uri="{BB962C8B-B14F-4D97-AF65-F5344CB8AC3E}">
        <p14:creationId xmlns:p14="http://schemas.microsoft.com/office/powerpoint/2010/main" val="740098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D9AC2F-26E8-48CB-804A-82C91B57954A}"/>
              </a:ext>
            </a:extLst>
          </p:cNvPr>
          <p:cNvSpPr/>
          <p:nvPr/>
        </p:nvSpPr>
        <p:spPr>
          <a:xfrm>
            <a:off x="2619375" y="533401"/>
            <a:ext cx="3905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Горный хребет Шайтантау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DC1B62-3656-4AE7-9C13-A2FAEF4B3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81" y="1172187"/>
            <a:ext cx="8341037" cy="525718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4666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EF818C-FA02-4809-B73A-BC69FDDA00FB}"/>
              </a:ext>
            </a:extLst>
          </p:cNvPr>
          <p:cNvSpPr/>
          <p:nvPr/>
        </p:nvSpPr>
        <p:spPr>
          <a:xfrm>
            <a:off x="247650" y="552450"/>
            <a:ext cx="8705851" cy="5928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Восхитительные вершины на границе Оренбургской области и Башкортостана – часть Южного Урала. Название хребта в переводе с тюркского означает «Чертова гора».</a:t>
            </a:r>
          </a:p>
          <a:p>
            <a:pPr algn="just"/>
            <a:endParaRPr lang="ru-RU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Считается, что столь «лестное» имя горы получили за густые непроходимые леса на склонах, в которых нередко терялись путники. Общая протяженность хребта – 45 километров, ширина – 15 километров. Самый крупный пик достигает 620 метров в высоту.</a:t>
            </a:r>
          </a:p>
          <a:p>
            <a:pPr algn="just"/>
            <a:endParaRPr lang="ru-RU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Оренбуржье находится лишь небольшая часть массива, вся она приходится на территорию Кувандыкского района. В Шайтантау великое множество полезных ископаемых и ценных окаменелостей. В недрах гор скрываются известняки возрастом около 500 миллионов лет, а также остатки ископаемых морских животных и водорослей.</a:t>
            </a:r>
          </a:p>
          <a:p>
            <a:pPr algn="just"/>
            <a:endParaRPr lang="ru-RU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Окрестности хребта населяют таежные и степные звери и птицы: бурый медведь, кабан, белка, суслик, байбак, сапсан, беркут и даже черепахи.</a:t>
            </a:r>
          </a:p>
        </p:txBody>
      </p:sp>
    </p:spTree>
    <p:extLst>
      <p:ext uri="{BB962C8B-B14F-4D97-AF65-F5344CB8AC3E}">
        <p14:creationId xmlns:p14="http://schemas.microsoft.com/office/powerpoint/2010/main" val="616248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D1F036-CF3C-4673-BECD-290F38FEEB6A}"/>
              </a:ext>
            </a:extLst>
          </p:cNvPr>
          <p:cNvSpPr/>
          <p:nvPr/>
        </p:nvSpPr>
        <p:spPr>
          <a:xfrm>
            <a:off x="3124200" y="285750"/>
            <a:ext cx="289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Губерлинские горы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C747A2-64B7-4778-B31F-3F6BF75781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74" y="1078611"/>
            <a:ext cx="7324852" cy="549363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0556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24E40C-1F51-4D6A-B421-A947C8D7BEAD}"/>
              </a:ext>
            </a:extLst>
          </p:cNvPr>
          <p:cNvSpPr/>
          <p:nvPr/>
        </p:nvSpPr>
        <p:spPr>
          <a:xfrm>
            <a:off x="533399" y="1305342"/>
            <a:ext cx="79724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горный массив Южного Урала простирается с севера на юг в восточной части региона- Губерлинский. Длина – 70 километров, высочайшая вершина – гора Поперечная. Свое название горы получили от протекающей поблизости реки Губерля, массив изрезан её притоками, поэтому в горах много живописных оврагов и ущелий.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массиве найдены богатые залежи меди, хрома, никеля, известняка, марганца, железа и других полезных ископаемых.</a:t>
            </a:r>
          </a:p>
        </p:txBody>
      </p:sp>
    </p:spTree>
    <p:extLst>
      <p:ext uri="{BB962C8B-B14F-4D97-AF65-F5344CB8AC3E}">
        <p14:creationId xmlns:p14="http://schemas.microsoft.com/office/powerpoint/2010/main" val="3344377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660A8A-1729-4AE2-B88A-6611970E624D}"/>
              </a:ext>
            </a:extLst>
          </p:cNvPr>
          <p:cNvSpPr/>
          <p:nvPr/>
        </p:nvSpPr>
        <p:spPr>
          <a:xfrm>
            <a:off x="2657474" y="371474"/>
            <a:ext cx="38433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Нагайские и Долгие горы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40F0AE-FE3D-4967-8B57-36B7E8AE0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1" y="1285875"/>
            <a:ext cx="8325958" cy="475449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4969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4949DB-DFAA-4A2F-A1E3-7722EAE8B3D2}"/>
              </a:ext>
            </a:extLst>
          </p:cNvPr>
          <p:cNvSpPr/>
          <p:nvPr/>
        </p:nvSpPr>
        <p:spPr>
          <a:xfrm>
            <a:off x="523875" y="335846"/>
            <a:ext cx="814387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Узкий горный хребет занимает территорию между реками Сакмара и Урал. Границу между Нагайскими и Долгими горами легко определить по самому большому пику высотой в 414 метров.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Южная точка Долгих гор – колоритная гора Верблюжка, похожая на верблюда исполинских размеров. Возвышенности густо поросли желтоватыми степными травами, изредка у подножия встречаются кустарники и хвойные деревья.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горы ненадолго окрашиваются в яркие цвета: на склонах распускаются краснокнижные ирисы, тюльпаны Биберштейна и пострелы раскрытые. В теплое время года здесь особенно людно: хребет облюбовали парапланеристы и любители многодневных походов.</a:t>
            </a:r>
          </a:p>
        </p:txBody>
      </p:sp>
    </p:spTree>
    <p:extLst>
      <p:ext uri="{BB962C8B-B14F-4D97-AF65-F5344CB8AC3E}">
        <p14:creationId xmlns:p14="http://schemas.microsoft.com/office/powerpoint/2010/main" val="3434304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AE4B4E-F8A1-4B6D-8C6B-A5BD979CE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5" y="1281111"/>
            <a:ext cx="7869929" cy="522446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62A521-641B-46B8-B86C-23CC49857A96}"/>
              </a:ext>
            </a:extLst>
          </p:cNvPr>
          <p:cNvSpPr txBox="1"/>
          <p:nvPr/>
        </p:nvSpPr>
        <p:spPr>
          <a:xfrm>
            <a:off x="2625293" y="561975"/>
            <a:ext cx="4350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Ириклинское водохранилище</a:t>
            </a:r>
          </a:p>
        </p:txBody>
      </p:sp>
    </p:spTree>
    <p:extLst>
      <p:ext uri="{BB962C8B-B14F-4D97-AF65-F5344CB8AC3E}">
        <p14:creationId xmlns:p14="http://schemas.microsoft.com/office/powerpoint/2010/main" val="3281028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8729DC-5528-4FCF-8120-0510281819D3}"/>
              </a:ext>
            </a:extLst>
          </p:cNvPr>
          <p:cNvSpPr/>
          <p:nvPr/>
        </p:nvSpPr>
        <p:spPr>
          <a:xfrm>
            <a:off x="400050" y="1095376"/>
            <a:ext cx="82677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большое в Оренбуржье Ириклинское водохранилище — настоящая жемчужина и гордость оренбуржцев. Сюда едут купаться, рыбачить, плавать с аквалангом, кататься на катерах и гидроциклах, лодках и катамаранах, для занятия виндсерфингом или водными лыжами. Искупаться в октябре в водохранилище, конечно, не получится, зато осенью здесь отличная рыбалка. В окрестностях множество красивых песчаных и скалистых кос, заливов, мысов и островков. Самые известные из них — остров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Любви, Висячий камень и Кошар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Ирикла даже осенью отличный вариант для любителей отдыха у воды.</a:t>
            </a:r>
          </a:p>
        </p:txBody>
      </p:sp>
    </p:spTree>
    <p:extLst>
      <p:ext uri="{BB962C8B-B14F-4D97-AF65-F5344CB8AC3E}">
        <p14:creationId xmlns:p14="http://schemas.microsoft.com/office/powerpoint/2010/main" val="798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A1E9FD-707A-41F6-9F36-EE5F385E9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28" y="1268305"/>
            <a:ext cx="8269143" cy="50277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048608-9B5E-4617-B0CF-C4638B9C4C73}"/>
              </a:ext>
            </a:extLst>
          </p:cNvPr>
          <p:cNvSpPr txBox="1"/>
          <p:nvPr/>
        </p:nvSpPr>
        <p:spPr>
          <a:xfrm>
            <a:off x="3629026" y="561975"/>
            <a:ext cx="174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 Урал</a:t>
            </a:r>
          </a:p>
        </p:txBody>
      </p:sp>
    </p:spTree>
    <p:extLst>
      <p:ext uri="{BB962C8B-B14F-4D97-AF65-F5344CB8AC3E}">
        <p14:creationId xmlns:p14="http://schemas.microsoft.com/office/powerpoint/2010/main" val="1094079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2BCBD3-194D-481B-B24B-D6DB45CDA8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77" y="1118891"/>
            <a:ext cx="7410846" cy="555813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B1E821-8465-4248-BB90-2B63D4493CB2}"/>
              </a:ext>
            </a:extLst>
          </p:cNvPr>
          <p:cNvSpPr txBox="1"/>
          <p:nvPr/>
        </p:nvSpPr>
        <p:spPr>
          <a:xfrm>
            <a:off x="3324225" y="400050"/>
            <a:ext cx="250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Бузулукский бор</a:t>
            </a:r>
          </a:p>
        </p:txBody>
      </p:sp>
    </p:spTree>
    <p:extLst>
      <p:ext uri="{BB962C8B-B14F-4D97-AF65-F5344CB8AC3E}">
        <p14:creationId xmlns:p14="http://schemas.microsoft.com/office/powerpoint/2010/main" val="4252024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3E5DC1-2D33-49C5-88D5-52AA621101AA}"/>
              </a:ext>
            </a:extLst>
          </p:cNvPr>
          <p:cNvSpPr/>
          <p:nvPr/>
        </p:nvSpPr>
        <p:spPr>
          <a:xfrm>
            <a:off x="466725" y="571500"/>
            <a:ext cx="8315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Бузулукский бор – это значительный лесной массив (преимущественно сосновый), резко выделяющийся, словно остров, среди степей Южного Предуралья.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6FF400-1950-4BD0-AB74-473938D2EBAB}"/>
              </a:ext>
            </a:extLst>
          </p:cNvPr>
          <p:cNvSpPr/>
          <p:nvPr/>
        </p:nvSpPr>
        <p:spPr>
          <a:xfrm>
            <a:off x="466725" y="2057400"/>
            <a:ext cx="84296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здесь действует национальный парк «Бузулукский бор». Этот статус ему присвоен 29 декабря 2007 года.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Почти со всех сторон бор отделен от степи полосой лиственного леса. Также лиственный лес тянется вдоль речки Боровки. Встречаются участки лиственных деревьев и в самом сосновом бору. Всего здесь произрастает 49 видов деревьев и кустарников, около 600 видов трав и 52 вида мхов и лишайников. В том числе встречаются редкие виды.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495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D76E5F-1219-425C-8C34-DBAFCC9C89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902" y="200026"/>
            <a:ext cx="4256782" cy="630850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645E19-FC8D-4553-9962-DB87F0FA0CE8}"/>
              </a:ext>
            </a:extLst>
          </p:cNvPr>
          <p:cNvSpPr/>
          <p:nvPr/>
        </p:nvSpPr>
        <p:spPr>
          <a:xfrm>
            <a:off x="4781551" y="581025"/>
            <a:ext cx="41433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бору встречаются старые сосны. Сегодня осталась только одна сосна 350-летнего возраста, высота дерева чуть больше 36 метров, диаметр ствола 1,4 метра. Требуется 3 взрослых человека, чтобы обнять дерево. Сегодня это один из главных объектов парка, к нему ведет проложенная тропа.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имеет статус памятника природы.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1828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6FA1A4-D0D9-48FF-B2F1-CA64F94743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25" y="1204911"/>
            <a:ext cx="7143750" cy="535781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22F02D-D3F8-4CFD-B5D7-5AED12462320}"/>
              </a:ext>
            </a:extLst>
          </p:cNvPr>
          <p:cNvSpPr txBox="1"/>
          <p:nvPr/>
        </p:nvSpPr>
        <p:spPr>
          <a:xfrm>
            <a:off x="3509963" y="295277"/>
            <a:ext cx="212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 Боровка</a:t>
            </a:r>
          </a:p>
        </p:txBody>
      </p:sp>
    </p:spTree>
    <p:extLst>
      <p:ext uri="{BB962C8B-B14F-4D97-AF65-F5344CB8AC3E}">
        <p14:creationId xmlns:p14="http://schemas.microsoft.com/office/powerpoint/2010/main" val="3835464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DA2CF1-3721-4F94-A62D-690FEA5BDB99}"/>
              </a:ext>
            </a:extLst>
          </p:cNvPr>
          <p:cNvSpPr/>
          <p:nvPr/>
        </p:nvSpPr>
        <p:spPr>
          <a:xfrm>
            <a:off x="447675" y="1333499"/>
            <a:ext cx="8401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водная артерия на территории бора – река Боровка. Ее длина 167 километров. Она течет среди песков, намывает крутые террасы. Встречаются красивые перекаты. В прошлом по ней осуществлялся сплав леса.   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8BF5274-9C93-490A-BA4F-E4DECD22B303}"/>
              </a:ext>
            </a:extLst>
          </p:cNvPr>
          <p:cNvSpPr/>
          <p:nvPr/>
        </p:nvSpPr>
        <p:spPr>
          <a:xfrm>
            <a:off x="447675" y="3276600"/>
            <a:ext cx="85534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здесь очень богатый животный мир: 39 видов млекопитающих (самые крупные – лоси, косули, кабаны), 144 вида птиц, 23 вида рыб, 8 видов пресмыкающихся, 4 вида земноводных. Насекомых и вовсе около восьми сотен видов.</a:t>
            </a:r>
          </a:p>
        </p:txBody>
      </p:sp>
    </p:spTree>
    <p:extLst>
      <p:ext uri="{BB962C8B-B14F-4D97-AF65-F5344CB8AC3E}">
        <p14:creationId xmlns:p14="http://schemas.microsoft.com/office/powerpoint/2010/main" val="4192641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5A4426-E47F-4D6F-9B46-C90D589F50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" y="1295400"/>
            <a:ext cx="5472425" cy="36596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811042-CFB8-418D-BCD8-3FDC69967BEE}"/>
              </a:ext>
            </a:extLst>
          </p:cNvPr>
          <p:cNvSpPr/>
          <p:nvPr/>
        </p:nvSpPr>
        <p:spPr>
          <a:xfrm>
            <a:off x="5753100" y="714374"/>
            <a:ext cx="3314699" cy="513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одним памятником природы в Бузулукском бору является «Дендросад». Ему уже более 100 лет и там живут растения, не свойственные Южному Уралу. Его обустройство в настоящий момент не закончено, и пока еще нигде нет информации, какие деревья и растения остались в Парке с момента основания Дендросада.</a:t>
            </a:r>
          </a:p>
        </p:txBody>
      </p:sp>
    </p:spTree>
    <p:extLst>
      <p:ext uri="{BB962C8B-B14F-4D97-AF65-F5344CB8AC3E}">
        <p14:creationId xmlns:p14="http://schemas.microsoft.com/office/powerpoint/2010/main" val="4097527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28B143-E496-482C-9958-441ADA7497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187" y="2098675"/>
            <a:ext cx="6905625" cy="46037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844E22-D381-42CC-9BCC-4172EF9A95CB}"/>
              </a:ext>
            </a:extLst>
          </p:cNvPr>
          <p:cNvSpPr/>
          <p:nvPr/>
        </p:nvSpPr>
        <p:spPr>
          <a:xfrm>
            <a:off x="295275" y="2667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Прогулку удобно начинать от посёлка Колтубановский, получив разрешение на посещение парка, передвигаться по бору можно на велосипеде или машине.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селом, надо переехать мост через реку Боровку.</a:t>
            </a:r>
          </a:p>
        </p:txBody>
      </p:sp>
    </p:spTree>
    <p:extLst>
      <p:ext uri="{BB962C8B-B14F-4D97-AF65-F5344CB8AC3E}">
        <p14:creationId xmlns:p14="http://schemas.microsoft.com/office/powerpoint/2010/main" val="298841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EA16F0-9FEF-4631-9943-3A245666E1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5" y="1181100"/>
            <a:ext cx="7943850" cy="5295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0A953B-38DB-43E5-97F6-D746A030B981}"/>
              </a:ext>
            </a:extLst>
          </p:cNvPr>
          <p:cNvSpPr txBox="1"/>
          <p:nvPr/>
        </p:nvSpPr>
        <p:spPr>
          <a:xfrm>
            <a:off x="2171700" y="561976"/>
            <a:ext cx="501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Боровая лесная опытная станция</a:t>
            </a:r>
          </a:p>
        </p:txBody>
      </p:sp>
    </p:spTree>
    <p:extLst>
      <p:ext uri="{BB962C8B-B14F-4D97-AF65-F5344CB8AC3E}">
        <p14:creationId xmlns:p14="http://schemas.microsoft.com/office/powerpoint/2010/main" val="607819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F71B75-D8BF-499B-9AE5-10106EB16BCD}"/>
              </a:ext>
            </a:extLst>
          </p:cNvPr>
          <p:cNvSpPr/>
          <p:nvPr/>
        </p:nvSpPr>
        <p:spPr>
          <a:xfrm>
            <a:off x="323850" y="142875"/>
            <a:ext cx="85439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Бузулукский бор является естественной лабораторией по изучению приживаемости различных видов растений. В дендропарке можно встретить весьма редкие для наших мест виды деревьев. Сосновый лес. Жаль фото не передаёт великолепного хвойного запаха.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51A9B4-2E3E-4724-BECD-DABC9DEA97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75" y="2087166"/>
            <a:ext cx="6944651" cy="462795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3287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DA6EEF-90E4-47B5-BE1D-24553E024126}"/>
              </a:ext>
            </a:extLst>
          </p:cNvPr>
          <p:cNvSpPr/>
          <p:nvPr/>
        </p:nvSpPr>
        <p:spPr>
          <a:xfrm>
            <a:off x="390525" y="419100"/>
            <a:ext cx="8582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Рында в поселке. Такие штуки здесь необходимость - пожар в сосновом лесу недопустим.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F212CE-90D2-4094-BCCB-E321A80ECE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75" y="1451312"/>
            <a:ext cx="7598649" cy="506378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843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B1CF51-B59F-4969-B936-D1730CF75EFE}"/>
              </a:ext>
            </a:extLst>
          </p:cNvPr>
          <p:cNvSpPr/>
          <p:nvPr/>
        </p:nvSpPr>
        <p:spPr>
          <a:xfrm>
            <a:off x="419100" y="638176"/>
            <a:ext cx="83732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 – водная артерия, соединяющая Россию и Казахстан. По протяжённости она уступает лишь двум европейским рекам – Волге и Дунаю. Свое современное название река получила в 1775 году, ранее её именовали Яик, что значит «широкий». Несложно догадаться, что Урал берет свое начало в Уральских горах, а конкретно на хребте Уралтау в Республике Башкортостан.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Извиваясь, словно огромная блестящая змея, река «переползает» в Челябинскую область, затем проникает в Оренбургскую область, пересекает её с востока на юго-запад, перетекает в Казахстан и впадает в Каспийское море. Урал богат рыбой, в его водах обитают осётр, сазан, судак, севрюга, сом, окунь.</a:t>
            </a:r>
          </a:p>
        </p:txBody>
      </p:sp>
    </p:spTree>
    <p:extLst>
      <p:ext uri="{BB962C8B-B14F-4D97-AF65-F5344CB8AC3E}">
        <p14:creationId xmlns:p14="http://schemas.microsoft.com/office/powerpoint/2010/main" val="1129086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A1A42A-2942-4879-95C9-3887BC752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6" y="752475"/>
            <a:ext cx="8316787" cy="554235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319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622BA1-2253-4CE5-BBAA-470A75EECE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97" y="828676"/>
            <a:ext cx="8073805" cy="538043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9068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4F35AF-5079-4233-886E-3DDC4E240139}"/>
              </a:ext>
            </a:extLst>
          </p:cNvPr>
          <p:cNvSpPr/>
          <p:nvPr/>
        </p:nvSpPr>
        <p:spPr>
          <a:xfrm>
            <a:off x="2423951" y="400050"/>
            <a:ext cx="4296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Озёра Бузулукского бора.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261A1B2-63F4-4093-88BC-0A39332F6F61}"/>
              </a:ext>
            </a:extLst>
          </p:cNvPr>
          <p:cNvSpPr/>
          <p:nvPr/>
        </p:nvSpPr>
        <p:spPr>
          <a:xfrm>
            <a:off x="476249" y="1009650"/>
            <a:ext cx="8315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Пруд Холерный. Людей в первый раз услышавших это название, оно жутко пугает. Но не смотря на это, Холерка (в местном произношении) самое популярное место для отдыха. По поводу происхождения названия существует несколько легенд.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6BCF0F-0DB6-49FF-9205-07A2004BEC0E}"/>
              </a:ext>
            </a:extLst>
          </p:cNvPr>
          <p:cNvSpPr/>
          <p:nvPr/>
        </p:nvSpPr>
        <p:spPr>
          <a:xfrm>
            <a:off x="476249" y="3124200"/>
            <a:ext cx="8315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Пруд Студеный (или как местные называют — Студёнка). Это тоже искусственно запруженный водоём. Основная сквозная дорога через бор идет прямо по его плотине.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37ECE6-28D9-444A-B764-07FDD4E4C0F3}"/>
              </a:ext>
            </a:extLst>
          </p:cNvPr>
          <p:cNvSpPr/>
          <p:nvPr/>
        </p:nvSpPr>
        <p:spPr>
          <a:xfrm>
            <a:off x="476249" y="4572000"/>
            <a:ext cx="8191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Озеро Моховое. В отличии от других водоемов, оно стоит особняком, вдали от рек и ручьев. Потому, что оно находится в котловине выдувания.</a:t>
            </a:r>
          </a:p>
        </p:txBody>
      </p:sp>
    </p:spTree>
    <p:extLst>
      <p:ext uri="{BB962C8B-B14F-4D97-AF65-F5344CB8AC3E}">
        <p14:creationId xmlns:p14="http://schemas.microsoft.com/office/powerpoint/2010/main" val="1648609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19BCEF-E1DE-4657-9B02-98A5A64C66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825" y="861715"/>
            <a:ext cx="5848350" cy="58483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2D28D4-E86B-48EA-8689-BDDA0DD3179D}"/>
              </a:ext>
            </a:extLst>
          </p:cNvPr>
          <p:cNvSpPr txBox="1"/>
          <p:nvPr/>
        </p:nvSpPr>
        <p:spPr>
          <a:xfrm flipH="1">
            <a:off x="3305175" y="295275"/>
            <a:ext cx="253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Пруд Холерный</a:t>
            </a:r>
          </a:p>
        </p:txBody>
      </p:sp>
    </p:spTree>
    <p:extLst>
      <p:ext uri="{BB962C8B-B14F-4D97-AF65-F5344CB8AC3E}">
        <p14:creationId xmlns:p14="http://schemas.microsoft.com/office/powerpoint/2010/main" val="2604904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B26BBC-A52C-409A-B38F-0ADE225A0A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1162050"/>
            <a:ext cx="7391400" cy="55435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58B40C5-0184-4EE4-BBB0-AAF9A1F47E9C}"/>
              </a:ext>
            </a:extLst>
          </p:cNvPr>
          <p:cNvSpPr/>
          <p:nvPr/>
        </p:nvSpPr>
        <p:spPr>
          <a:xfrm>
            <a:off x="3357563" y="457200"/>
            <a:ext cx="2428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Пруд Студеный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96074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721E50-9229-448E-9E77-455C73E194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75" y="1005929"/>
            <a:ext cx="7810500" cy="552226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BF4D2E-A0F4-4DA3-8B1F-7E45AE4F4F3D}"/>
              </a:ext>
            </a:extLst>
          </p:cNvPr>
          <p:cNvSpPr txBox="1"/>
          <p:nvPr/>
        </p:nvSpPr>
        <p:spPr>
          <a:xfrm>
            <a:off x="3441530" y="419100"/>
            <a:ext cx="2260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Озеро Моховое</a:t>
            </a:r>
          </a:p>
        </p:txBody>
      </p:sp>
    </p:spTree>
    <p:extLst>
      <p:ext uri="{BB962C8B-B14F-4D97-AF65-F5344CB8AC3E}">
        <p14:creationId xmlns:p14="http://schemas.microsoft.com/office/powerpoint/2010/main" val="2061197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5F0E49-B330-4883-BB7B-432A5C80C0CF}"/>
              </a:ext>
            </a:extLst>
          </p:cNvPr>
          <p:cNvSpPr txBox="1"/>
          <p:nvPr/>
        </p:nvSpPr>
        <p:spPr>
          <a:xfrm>
            <a:off x="333375" y="1543050"/>
            <a:ext cx="84772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Оренбургской области много достопримечательностей, известных не только на Урале, но и на всю страну. Некоторые из них можно посетить в выходной день, для некоторых понадобится немного больше времени.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Оренбургской области неописуемо красивая природа: реки, озёра, горы и ущелья, после которых останутся незабываемые впечатления.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49A292-9204-4AEB-89AB-52A50CAB41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29409">
            <a:off x="3223976" y="4685061"/>
            <a:ext cx="2270798" cy="18166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567A4F-7558-4A57-BFDE-7D32118B48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668703">
            <a:off x="4717860" y="4819257"/>
            <a:ext cx="2725281" cy="21802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7E92DC4-923C-4358-8C59-FDA6A004AF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820" y="103722"/>
            <a:ext cx="1927627" cy="15421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3A65CDB-5537-4442-B61A-D428A9068F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073" y="155583"/>
            <a:ext cx="1448554" cy="143837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7E367F4-EB59-49B4-AC4F-4A0B8675B90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34765">
            <a:off x="5624933" y="3971470"/>
            <a:ext cx="1162239" cy="115407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2D9FDAD-2586-4A49-95EA-DE432781698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223" y="4220706"/>
            <a:ext cx="2052201" cy="203778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4BACD4E-4171-421E-92F9-F1424523200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45" y="-302"/>
            <a:ext cx="2650806" cy="17501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69D05FB-B6E4-4972-A7C8-4AADF51A56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462374" y="103723"/>
            <a:ext cx="2520758" cy="166428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F106B09-CC7C-4CE8-A18B-DB019B516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54108"/>
            <a:ext cx="4089719" cy="27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1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6B33B7-720F-4197-84D8-1E09AFB58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7" y="1002137"/>
            <a:ext cx="8525466" cy="566803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1F6FDC-2D7E-4746-BEBE-4D47E9179B0D}"/>
              </a:ext>
            </a:extLst>
          </p:cNvPr>
          <p:cNvSpPr txBox="1"/>
          <p:nvPr/>
        </p:nvSpPr>
        <p:spPr>
          <a:xfrm>
            <a:off x="2609850" y="381001"/>
            <a:ext cx="392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Оренбург. Мост через Урал</a:t>
            </a:r>
          </a:p>
        </p:txBody>
      </p:sp>
    </p:spTree>
    <p:extLst>
      <p:ext uri="{BB962C8B-B14F-4D97-AF65-F5344CB8AC3E}">
        <p14:creationId xmlns:p14="http://schemas.microsoft.com/office/powerpoint/2010/main" val="357320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53D37C-B3E9-4ACA-9C95-A13028B3DB0B}"/>
              </a:ext>
            </a:extLst>
          </p:cNvPr>
          <p:cNvSpPr/>
          <p:nvPr/>
        </p:nvSpPr>
        <p:spPr>
          <a:xfrm>
            <a:off x="457199" y="1590675"/>
            <a:ext cx="82962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 через Урал соединяет Европу и Азию. С набережной до Зауральной рощи можно добраться пешком (за 5−7 минут) или на фуникулере (2 минуты). В Зауральной роще можно отдохнуть, полюбоваться природой и подышать свежим воздухом, взять напрокат ролики, велосипед, карету, а также поиграть в футбол или волейбол.</a:t>
            </a:r>
          </a:p>
        </p:txBody>
      </p:sp>
    </p:spTree>
    <p:extLst>
      <p:ext uri="{BB962C8B-B14F-4D97-AF65-F5344CB8AC3E}">
        <p14:creationId xmlns:p14="http://schemas.microsoft.com/office/powerpoint/2010/main" val="381471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69370D-1CC6-444F-B1A1-8DC713D1A6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52" y="1164372"/>
            <a:ext cx="7785697" cy="518731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1C5CAE-EFC2-4B41-9B87-E304DC3ECE7F}"/>
              </a:ext>
            </a:extLst>
          </p:cNvPr>
          <p:cNvSpPr/>
          <p:nvPr/>
        </p:nvSpPr>
        <p:spPr>
          <a:xfrm>
            <a:off x="3367088" y="506313"/>
            <a:ext cx="2409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Скала Верблюд</a:t>
            </a:r>
          </a:p>
        </p:txBody>
      </p:sp>
    </p:spTree>
    <p:extLst>
      <p:ext uri="{BB962C8B-B14F-4D97-AF65-F5344CB8AC3E}">
        <p14:creationId xmlns:p14="http://schemas.microsoft.com/office/powerpoint/2010/main" val="49860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DB3997-EAF8-4CBB-A0AE-10F2140A0EB3}"/>
              </a:ext>
            </a:extLst>
          </p:cNvPr>
          <p:cNvSpPr/>
          <p:nvPr/>
        </p:nvSpPr>
        <p:spPr>
          <a:xfrm>
            <a:off x="314325" y="1028343"/>
            <a:ext cx="86391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Необычная достопримечательность на берегу реки Ащесу, на восточной границе области, стала одним из самых узнаваемых символов региона. Небольшая скала поразительно напоминает лежащего верблюда.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 природа создала удивительную скульптуру из двух кварцитовых глыб: одна похожа на туловище с горбом, вторая – на длинную шею и голову с выпирающим носом. Высота каменного зверя – 14 метров, на его высокую спину любят забираться туристы. Колоритная фигура попала на флаг и герб Светлинского района.</a:t>
            </a:r>
          </a:p>
        </p:txBody>
      </p:sp>
    </p:spTree>
    <p:extLst>
      <p:ext uri="{BB962C8B-B14F-4D97-AF65-F5344CB8AC3E}">
        <p14:creationId xmlns:p14="http://schemas.microsoft.com/office/powerpoint/2010/main" val="287930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8526CE-E94D-4517-B293-0DF315E38F6B}"/>
              </a:ext>
            </a:extLst>
          </p:cNvPr>
          <p:cNvSpPr/>
          <p:nvPr/>
        </p:nvSpPr>
        <p:spPr>
          <a:xfrm>
            <a:off x="2505075" y="466725"/>
            <a:ext cx="4133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Ландшафтный парк «Луна»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943E33-C4A7-4455-9947-1FFFA1BFBE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04" y="1295019"/>
            <a:ext cx="7676993" cy="50962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167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910946-A01E-4859-870B-00E5E9C192B5}"/>
              </a:ext>
            </a:extLst>
          </p:cNvPr>
          <p:cNvSpPr/>
          <p:nvPr/>
        </p:nvSpPr>
        <p:spPr>
          <a:xfrm>
            <a:off x="323850" y="197346"/>
            <a:ext cx="862964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Шарлыкском районе Оренбургской области, у берегов реки Дёма, в крохотном поселении Луна есть одноименный с ним ландшафтный парк, который многие туристы называют самым райским уголком Оренбуржья.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этой достопримечательности можно обнаружить красивые скульптурки, как будто вышедшие из сказки, живописный водоем с возможностью поплавать по нему на катамаране или лодке, колоритную кафешку, где очень вкусно кормят.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еще здесь есть самый настоящий зоопарк под открытым небом – он состоит в основном из прогуливающихся по территории оленей, которых даже можно погладить, и грациозно плавающих по озерцу лебедей, дополняющих гармоничную композицию места.</a:t>
            </a:r>
          </a:p>
        </p:txBody>
      </p:sp>
    </p:spTree>
    <p:extLst>
      <p:ext uri="{BB962C8B-B14F-4D97-AF65-F5344CB8AC3E}">
        <p14:creationId xmlns:p14="http://schemas.microsoft.com/office/powerpoint/2010/main" val="3013204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</TotalTime>
  <Words>1430</Words>
  <Application>Microsoft Office PowerPoint</Application>
  <PresentationFormat>Экран (4:3)</PresentationFormat>
  <Paragraphs>66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погорецкая</dc:creator>
  <cp:lastModifiedBy>Наталья погорецкая</cp:lastModifiedBy>
  <cp:revision>35</cp:revision>
  <dcterms:created xsi:type="dcterms:W3CDTF">2021-10-24T07:41:17Z</dcterms:created>
  <dcterms:modified xsi:type="dcterms:W3CDTF">2024-01-10T16:47:37Z</dcterms:modified>
</cp:coreProperties>
</file>