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57" r:id="rId6"/>
    <p:sldId id="263" r:id="rId7"/>
    <p:sldId id="261" r:id="rId8"/>
    <p:sldId id="260" r:id="rId9"/>
    <p:sldId id="262" r:id="rId10"/>
    <p:sldId id="259" r:id="rId11"/>
    <p:sldId id="267" r:id="rId12"/>
    <p:sldId id="268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7.pngegg.com/pngimages/449/937/png-clipart-united-states-one-hundred-dollar-bill-united-states-dollar-united-states-one-dollar-bill-banknote-money-money-white-bank.png" TargetMode="External"/><Relationship Id="rId13" Type="http://schemas.openxmlformats.org/officeDocument/2006/relationships/hyperlink" Target="https://mroo42.edusite.ru/images/man-with-board-01.png" TargetMode="External"/><Relationship Id="rId18" Type="http://schemas.openxmlformats.org/officeDocument/2006/relationships/hyperlink" Target="https://media.istockphoto.com/vectors/stop-sign-hand-icon-vector-id694625218?k=6&amp;m=694625218&amp;s=612x612&amp;w=0&amp;h=azMETOK3WlW-wri2gfOatJ2hROPoiQ1EsVl4vPLb_OU" TargetMode="External"/><Relationship Id="rId26" Type="http://schemas.openxmlformats.org/officeDocument/2006/relationships/hyperlink" Target="https://sc02.alicdn.com/kf/H303b475dbb654a508fe6658ebc75c7b0i/200315674/H303b475dbb654a508fe6658ebc75c7b0i.png" TargetMode="External"/><Relationship Id="rId3" Type="http://schemas.openxmlformats.org/officeDocument/2006/relationships/hyperlink" Target="https://avatars.mds.yandex.net/i?id=ee63c7be1f024322a8a02140cd6d8b68-5607836-images-thumbs&amp;n=13" TargetMode="External"/><Relationship Id="rId21" Type="http://schemas.openxmlformats.org/officeDocument/2006/relationships/hyperlink" Target="https://www.janzenshop.de/314878-large_default/federalnyj-zakon-o-protivodejstvii-korrupcii-.jpg" TargetMode="External"/><Relationship Id="rId7" Type="http://schemas.openxmlformats.org/officeDocument/2006/relationships/hyperlink" Target="https://www.pnglib.com/wp-content/uploads/2020/01/money-one-bill-dollar_5e2871da8c060-2048x1985.png" TargetMode="External"/><Relationship Id="rId12" Type="http://schemas.openxmlformats.org/officeDocument/2006/relationships/hyperlink" Target="https://harlingenwebdesigns.com/wp-content/uploads/2016/05/msn-with-beg-02.png" TargetMode="External"/><Relationship Id="rId17" Type="http://schemas.openxmlformats.org/officeDocument/2006/relationships/hyperlink" Target="https://2.bp.blogspot.com/-J8OBaH4KtLk/W1CkTds6VBI/AAAAAAAAIBk/2JdKrJ1hwt8qF86i0W9uxCmevRksP1IlwCLcBGAs/s1600/Mani%28controlacrisi_org%29.gif" TargetMode="External"/><Relationship Id="rId25" Type="http://schemas.openxmlformats.org/officeDocument/2006/relationships/hyperlink" Target="https://w7.pngwing.com/pngs/851/3/png-transparent-blackboards-and-blackboard-sassafras-teachers-day-school.png" TargetMode="External"/><Relationship Id="rId2" Type="http://schemas.openxmlformats.org/officeDocument/2006/relationships/image" Target="../media/image18.jpeg"/><Relationship Id="rId16" Type="http://schemas.openxmlformats.org/officeDocument/2006/relationships/hyperlink" Target="https://thumbs.gfycat.com/ZestySarcasticFlatcoatretriever-max-1mb.gif" TargetMode="External"/><Relationship Id="rId20" Type="http://schemas.openxmlformats.org/officeDocument/2006/relationships/hyperlink" Target="https://www.culture.ru/storage/images/29be6cf836dac6d9baad23a6f4fc7387/8a065678471edc030e1990f25f21ca8a.png" TargetMode="External"/><Relationship Id="rId29" Type="http://schemas.openxmlformats.org/officeDocument/2006/relationships/hyperlink" Target="https://static.tildacdn.com/tild6439-6338-4739-b839-613139636637/kisspng-arm-clip-art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7.pngegg.com/pngimages/134/393/png-clipart-100-euro-bundles-euro-banknotes-foreign-exchange-market-currency-money-euro-saving-trade.png" TargetMode="External"/><Relationship Id="rId11" Type="http://schemas.openxmlformats.org/officeDocument/2006/relationships/hyperlink" Target="https://pngimage.net/wp-content/uploads/2018/06/&#1073;&#1077;&#1083;&#1099;&#1077;-&#1095;&#1077;&#1083;&#1086;&#1074;&#1077;&#1095;&#1082;&#1080;-&#1076;&#1083;&#1103;-&#1087;&#1088;&#1077;&#1079;&#1077;&#1085;&#1090;&#1072;&#1094;&#1080;&#1080;-png-1.png" TargetMode="External"/><Relationship Id="rId24" Type="http://schemas.openxmlformats.org/officeDocument/2006/relationships/hyperlink" Target="https://ppt-online.org/89519" TargetMode="External"/><Relationship Id="rId5" Type="http://schemas.openxmlformats.org/officeDocument/2006/relationships/hyperlink" Target="https://a.d-cd.net/e10ba05s-960.jpg" TargetMode="External"/><Relationship Id="rId15" Type="http://schemas.openxmlformats.org/officeDocument/2006/relationships/hyperlink" Target="https://e7.pngegg.com/pngimages/201/700/png-clipart-china-company-organization-information-journalism-globe-miscellaneous-company.png" TargetMode="External"/><Relationship Id="rId23" Type="http://schemas.openxmlformats.org/officeDocument/2006/relationships/hyperlink" Target="https://gy.orb.ru/activity/5611/" TargetMode="External"/><Relationship Id="rId28" Type="http://schemas.openxmlformats.org/officeDocument/2006/relationships/hyperlink" Target="https://vdkanal.ru/attachments/article/233/Antikorrupcia.jpg" TargetMode="External"/><Relationship Id="rId10" Type="http://schemas.openxmlformats.org/officeDocument/2006/relationships/hyperlink" Target="https://avatars.mds.yandex.net/get-images-cbir/1573311/oSRSco0dICknuEs_-3hmLw4333/ocr" TargetMode="External"/><Relationship Id="rId19" Type="http://schemas.openxmlformats.org/officeDocument/2006/relationships/hyperlink" Target="https://volyn.com.ua/content/thumbs/1200x630/o/6v/lsftcf-jfyagvdw4wwne3bzr3liagiud7xtt6vo.png" TargetMode="External"/><Relationship Id="rId4" Type="http://schemas.openxmlformats.org/officeDocument/2006/relationships/hyperlink" Target="https://avatars.mds.yandex.net/get-zen_doc/39788/pub_5e576afd68f3b756049c0d6a_5e576bf29569d2141b78aac5/scale_1200" TargetMode="External"/><Relationship Id="rId9" Type="http://schemas.openxmlformats.org/officeDocument/2006/relationships/hyperlink" Target="https://avatars.mds.yandex.net/get-images-cbir/1077294/BPJP9XVwRsrGsbBk73HFiw0210/ocr" TargetMode="External"/><Relationship Id="rId14" Type="http://schemas.openxmlformats.org/officeDocument/2006/relationships/hyperlink" Target="https://cdn-0.imagensemoldes.com.br/wp-content/uploads/2020/06/Globo-Terrestre-PNG-1536x1536.png" TargetMode="External"/><Relationship Id="rId22" Type="http://schemas.openxmlformats.org/officeDocument/2006/relationships/hyperlink" Target="https://orel.sledcom.ru/upload/site19/document_news/105910431054105110541042105310671049_105010541044104510501057_1056105410571057104810491057105010541049_106010451044104510561040106210481048-197xx150.png" TargetMode="External"/><Relationship Id="rId27" Type="http://schemas.openxmlformats.org/officeDocument/2006/relationships/hyperlink" Target="https://189131.selcdn.ru/leonardo/uploadsForSiteId/200453/texteditor/d496879c-567c-42c5-8b78-cc36c04973d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AutoShape 4" descr="https://mroo42.edusite.ru/images/man-with-board-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www.culture.ru/storage/images/29be6cf836dac6d9baad23a6f4fc7387/8a065678471edc030e1990f25f21ca8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8790306" cy="5857916"/>
          </a:xfrm>
          <a:prstGeom prst="rect">
            <a:avLst/>
          </a:prstGeom>
          <a:noFill/>
        </p:spPr>
      </p:pic>
      <p:pic>
        <p:nvPicPr>
          <p:cNvPr id="1031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pic>
        <p:nvPicPr>
          <p:cNvPr id="1026" name="Picture 2" descr="https://avatars.mds.yandex.net/get-zen_doc/39788/pub_5e576afd68f3b756049c0d6a_5e576bf29569d2141b78aac5/scale_12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935219">
            <a:off x="-112596" y="4959510"/>
            <a:ext cx="1803114" cy="1803114"/>
          </a:xfrm>
          <a:prstGeom prst="rect">
            <a:avLst/>
          </a:prstGeom>
          <a:noFill/>
        </p:spPr>
      </p:pic>
      <p:pic>
        <p:nvPicPr>
          <p:cNvPr id="1035" name="Picture 11" descr="https://orel.sledcom.ru/upload/site19/document_news/105910431054105110541042105310671049_105010541044104510501057_1056105410571057104810491057105010541049_106010451044104510561040106210481048-197xx15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429265"/>
            <a:ext cx="1876406" cy="14287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143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Творчество против коррупции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571744"/>
            <a:ext cx="77153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Вместе против коррупции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50" y="5072074"/>
            <a:ext cx="514356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Крапивина А.Г.</a:t>
            </a:r>
          </a:p>
          <a:p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 дополнительного образования  МБУДО «ЦДТТ»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2" descr="D:\раота\2021 -2022\Презентация антитеррор\d496879c-567c-42c5-8b78-cc36c04973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58168" y="3429000"/>
            <a:ext cx="1085832" cy="1085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0"/>
            <a:ext cx="828677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Приоритетные меры предупредительно-профилактического характера: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000108"/>
            <a:ext cx="250033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правовое просвещение граждан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3000372"/>
            <a:ext cx="264317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передачи в СМИ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000636"/>
            <a:ext cx="2428892" cy="1857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Государственная и региональная поддержка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общественных организаций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8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4143372" y="785794"/>
            <a:ext cx="4357718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восполнение у граждан РФ пробелов в области правовых знаний. Ожидаемый результат – включенность граждан РФ в борьбу против коррупции.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571744"/>
            <a:ext cx="4500594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изменение вектора общественного восприятия коррупции: от безразличия к негативной оценке.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реализации поставленной цели – СМИ сохраняют за собой роль «четвёртой власти»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1934" y="4643446"/>
            <a:ext cx="4857784" cy="22145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консолидация общества в борьбе с коррупцией и оказание содействия по выявлению случаев коррупции и злоупотребления служебным положением (в том числе при взаимодействии с правоохранительными и судебными органами без вмешательства в их деятельность).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2714612" y="1428736"/>
            <a:ext cx="135732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1"/>
          </p:cNvCxnSpPr>
          <p:nvPr/>
        </p:nvCxnSpPr>
        <p:spPr>
          <a:xfrm rot="10800000">
            <a:off x="4714876" y="3357562"/>
            <a:ext cx="100013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4612" y="5857892"/>
            <a:ext cx="135732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57224" y="0"/>
            <a:ext cx="828677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Приоритетные меры предупредительно-профилактического характера: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857232"/>
            <a:ext cx="2500330" cy="14287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международных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форумов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3000372"/>
            <a:ext cx="2643174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системы бесплатной юридической помощи жертвам коррупции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786322"/>
            <a:ext cx="2428892" cy="20716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в государственные образовательные стандарты учебных дисциплин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8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3857620" y="785794"/>
            <a:ext cx="5286380" cy="22145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– демонстрация нетерпимости к коррупции на региональном, федеральном и международном уровнях.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Периодичность – ежегодно.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– высшие должностные лица страны, представители общественных организаций, деятели науки и культуры, представители правоохранительных органов.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214686"/>
            <a:ext cx="4500594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Оказывается – правоохранительными органами и общественными организациями.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1934" y="4286256"/>
            <a:ext cx="4857784" cy="25717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 блоков образовательных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направленности: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№1 – образовательные программы среднего и высшего профессионального образования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 №2 – образовательные программы для государственных гражданских служащих и муниципальных служащих.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4" idx="3"/>
          </p:cNvCxnSpPr>
          <p:nvPr/>
        </p:nvCxnSpPr>
        <p:spPr>
          <a:xfrm>
            <a:off x="2714612" y="1571612"/>
            <a:ext cx="1357322" cy="1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4714876" y="3607596"/>
            <a:ext cx="1000132" cy="3571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14612" y="5857892"/>
            <a:ext cx="135732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раота\2021 -2022\Презентация антитеррор\Antikorrup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857232"/>
            <a:ext cx="3500462" cy="49473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71296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Используемые источники:</a:t>
            </a:r>
          </a:p>
          <a:p>
            <a:r>
              <a:rPr lang="ru-RU" sz="1200" u="sng" dirty="0" smtClean="0">
                <a:hlinkClick r:id="rId3"/>
              </a:rPr>
              <a:t>https://avatars.mds.yandex.net/i?id=ee63c7be1f024322a8a02140cd6d8b68-5607836-images-thumbs&amp;n=13</a:t>
            </a:r>
            <a:endParaRPr lang="ru-RU" sz="1200" dirty="0" smtClean="0"/>
          </a:p>
          <a:p>
            <a:r>
              <a:rPr lang="ru-RU" sz="1200" u="sng" dirty="0" smtClean="0">
                <a:hlinkClick r:id="rId4"/>
              </a:rPr>
              <a:t>https://avatars.mds.yandex.net/get-zen_doc/39788/pub_5e576afd68f3b756049c0d6a_5e576bf29569d2141b78aac5/scale_1200</a:t>
            </a:r>
            <a:endParaRPr lang="ru-RU" sz="1200" dirty="0" smtClean="0"/>
          </a:p>
          <a:p>
            <a:r>
              <a:rPr lang="ru-RU" sz="1200" u="sng" dirty="0" smtClean="0">
                <a:hlinkClick r:id="rId5"/>
              </a:rPr>
              <a:t>https://a.d-cd.net/e10ba05s-960.jpg</a:t>
            </a:r>
            <a:endParaRPr lang="ru-RU" sz="1200" dirty="0" smtClean="0"/>
          </a:p>
          <a:p>
            <a:r>
              <a:rPr lang="ru-RU" sz="1200" u="sng" dirty="0" smtClean="0">
                <a:hlinkClick r:id="rId6"/>
              </a:rPr>
              <a:t>https://e7.pngegg.com/pngimages/134/393/png-clipart-100-euro-bundles-euro-banknotes-foreign-exchange-market-currency-money-euro-saving-trade.png</a:t>
            </a:r>
            <a:endParaRPr lang="ru-RU" sz="1200" dirty="0" smtClean="0"/>
          </a:p>
          <a:p>
            <a:r>
              <a:rPr lang="ru-RU" sz="1200" u="sng" dirty="0" smtClean="0">
                <a:hlinkClick r:id="rId7"/>
              </a:rPr>
              <a:t>https://www.pnglib.com/wp-content/uploads/2020/01/money-one-bill-dollar_5e2871da8c060-2048x1985.png</a:t>
            </a:r>
            <a:endParaRPr lang="ru-RU" sz="1200" dirty="0" smtClean="0"/>
          </a:p>
          <a:p>
            <a:r>
              <a:rPr lang="ru-RU" sz="1200" u="sng" dirty="0" smtClean="0">
                <a:hlinkClick r:id="rId8"/>
              </a:rPr>
              <a:t>https://e7.pngegg.com/pngimages/449/937/png-clipart-united-states-one-hundred-dollar-bill-united-states-dollar-united-states-one-dollar-bill-banknote-money-money-white-bank.png</a:t>
            </a:r>
            <a:endParaRPr lang="ru-RU" sz="1200" dirty="0" smtClean="0"/>
          </a:p>
          <a:p>
            <a:r>
              <a:rPr lang="ru-RU" sz="1200" u="sng" dirty="0" smtClean="0">
                <a:hlinkClick r:id="rId9"/>
              </a:rPr>
              <a:t>https://avatars.mds.yandex.net/get-images-cbir/1077294/BPJP9XVwRsrGsbBk73HFiw0210/ocr</a:t>
            </a:r>
            <a:endParaRPr lang="ru-RU" sz="1200" dirty="0" smtClean="0"/>
          </a:p>
          <a:p>
            <a:r>
              <a:rPr lang="ru-RU" sz="1200" u="sng" dirty="0" smtClean="0">
                <a:hlinkClick r:id="rId10"/>
              </a:rPr>
              <a:t>https://avatars.mds.yandex.net/get-images-cbir/1573311/oSRSco0dICknuEs_-3hmLw4333/ocr</a:t>
            </a:r>
            <a:endParaRPr lang="ru-RU" sz="1200" dirty="0" smtClean="0"/>
          </a:p>
          <a:p>
            <a:r>
              <a:rPr lang="ru-RU" sz="1200" u="sng" dirty="0" smtClean="0">
                <a:hlinkClick r:id="rId11"/>
              </a:rPr>
              <a:t>https://pngimage.net/wp-content/uploads/2018/06/белые-человечки-для-презентации-png-1.png</a:t>
            </a:r>
            <a:endParaRPr lang="ru-RU" sz="1200" dirty="0" smtClean="0"/>
          </a:p>
          <a:p>
            <a:r>
              <a:rPr lang="ru-RU" sz="1200" u="sng" dirty="0" smtClean="0">
                <a:hlinkClick r:id="rId12"/>
              </a:rPr>
              <a:t>https://harlingenwebdesigns.com/wp-content/uploads/2016/05/msn-with-beg-02.png</a:t>
            </a:r>
            <a:endParaRPr lang="ru-RU" sz="1200" dirty="0" smtClean="0"/>
          </a:p>
          <a:p>
            <a:r>
              <a:rPr lang="ru-RU" sz="1200" u="sng" dirty="0" smtClean="0">
                <a:hlinkClick r:id="rId13"/>
              </a:rPr>
              <a:t>https://mroo42.edusite.ru/images/man-with-board-01.png</a:t>
            </a:r>
            <a:r>
              <a:rPr lang="ru-RU" sz="1200" dirty="0" smtClean="0"/>
              <a:t>   - человечек с доской</a:t>
            </a:r>
          </a:p>
          <a:p>
            <a:r>
              <a:rPr lang="ru-RU" sz="1200" u="sng" dirty="0" smtClean="0">
                <a:hlinkClick r:id="rId14"/>
              </a:rPr>
              <a:t>https://cdn-0.imagensemoldes.com.br/wp-content/uploads/2020/06/Globo-Terrestre-PNG-1536x1536.png</a:t>
            </a:r>
            <a:r>
              <a:rPr lang="ru-RU" sz="1200" dirty="0" smtClean="0"/>
              <a:t>  глобус</a:t>
            </a:r>
          </a:p>
          <a:p>
            <a:r>
              <a:rPr lang="ru-RU" sz="1200" u="sng" dirty="0" smtClean="0">
                <a:hlinkClick r:id="rId15"/>
              </a:rPr>
              <a:t>https://e7.pngegg.com/pngimages/201/700/png-clipart-china-company-organization-information-journalism-globe-miscellaneous-company.png</a:t>
            </a:r>
            <a:r>
              <a:rPr lang="ru-RU" sz="1200" dirty="0" smtClean="0"/>
              <a:t> глобус</a:t>
            </a:r>
          </a:p>
          <a:p>
            <a:r>
              <a:rPr lang="ru-RU" sz="1200" u="sng" dirty="0" smtClean="0">
                <a:hlinkClick r:id="rId16"/>
              </a:rPr>
              <a:t>https://thumbs.gfycat.com/ZestySarcasticFlatcoatretriever-max-1mb.gif</a:t>
            </a:r>
            <a:r>
              <a:rPr lang="ru-RU" sz="1200" dirty="0" smtClean="0"/>
              <a:t>   --- бегущий человек</a:t>
            </a:r>
          </a:p>
          <a:p>
            <a:r>
              <a:rPr lang="ru-RU" sz="1200" u="sng" dirty="0" smtClean="0">
                <a:hlinkClick r:id="rId17"/>
              </a:rPr>
              <a:t>https://2.bp.blogspot.com/-J8OBaH4KtLk/W1CkTds6VBI/AAAAAAAAIBk/2JdKrJ1hwt8qF86i0W9uxCmevRksP1IlwCLcBGAs/s1600/Mani%2528controlacrisi_org%2529.gif</a:t>
            </a:r>
            <a:endParaRPr lang="ru-RU" sz="1200" dirty="0" smtClean="0"/>
          </a:p>
          <a:p>
            <a:r>
              <a:rPr lang="ru-RU" sz="1200" u="sng" dirty="0" smtClean="0">
                <a:hlinkClick r:id="rId18"/>
              </a:rPr>
              <a:t>https://media.istockphoto.com/vectors/stop-sign-hand-icon-vector-id694625218?k=6&amp;m=694625218&amp;s=612x612&amp;w=0&amp;h=azMETOK3WlW-wri2gfOatJ2hROPoiQ1EsVl4vPLb_OU</a:t>
            </a:r>
            <a:r>
              <a:rPr lang="ru-RU" sz="1200" dirty="0" smtClean="0"/>
              <a:t>=      </a:t>
            </a:r>
            <a:r>
              <a:rPr lang="ru-RU" sz="1200" dirty="0" err="1" smtClean="0"/>
              <a:t>антикор</a:t>
            </a:r>
            <a:r>
              <a:rPr lang="ru-RU" sz="1200" dirty="0" smtClean="0"/>
              <a:t> 1</a:t>
            </a:r>
          </a:p>
          <a:p>
            <a:r>
              <a:rPr lang="ru-RU" sz="1200" u="sng" dirty="0" smtClean="0">
                <a:hlinkClick r:id="rId19"/>
              </a:rPr>
              <a:t>https://volyn.com.ua/content/thumbs/1200x630/o/6v/lsftcf-jfyagvdw4wwne3bzr3liagiud7xtt6vo.png</a:t>
            </a:r>
            <a:endParaRPr lang="ru-RU" sz="1200" dirty="0" smtClean="0"/>
          </a:p>
          <a:p>
            <a:r>
              <a:rPr lang="ru-RU" sz="1200" u="sng" dirty="0" smtClean="0">
                <a:hlinkClick r:id="rId20"/>
              </a:rPr>
              <a:t>https://www.culture.ru/storage/images/29be6cf836dac6d9baad23a6f4fc7387/8a065678471edc030e1990f25f21ca8a.png</a:t>
            </a:r>
            <a:endParaRPr lang="ru-RU" sz="1200" dirty="0" smtClean="0"/>
          </a:p>
          <a:p>
            <a:r>
              <a:rPr lang="ru-RU" sz="1200" u="sng" dirty="0" smtClean="0">
                <a:hlinkClick r:id="rId21"/>
              </a:rPr>
              <a:t>https://www.janzenshop.de/314878-large_default/federalnyj-zakon-o-protivodejstvii-korrupcii-.jpg</a:t>
            </a:r>
            <a:endParaRPr lang="ru-RU" sz="1200" dirty="0" smtClean="0"/>
          </a:p>
          <a:p>
            <a:r>
              <a:rPr lang="ru-RU" sz="1200" u="sng" dirty="0" smtClean="0">
                <a:hlinkClick r:id="rId22"/>
              </a:rPr>
              <a:t>https://orel.sledcom.ru/upload/site19/document_news/105910431054105110541042105310671049_105010541044104510501057_1056105410571057104810491057105010541049_106010451044104510561040106210481048-197xx150.png</a:t>
            </a:r>
            <a:endParaRPr lang="ru-RU" sz="1200" dirty="0" smtClean="0"/>
          </a:p>
          <a:p>
            <a:r>
              <a:rPr lang="ru-RU" sz="1200" u="sng" dirty="0" smtClean="0">
                <a:hlinkClick r:id="rId23"/>
              </a:rPr>
              <a:t>https://gy.orb.ru/activity/5611/</a:t>
            </a:r>
            <a:endParaRPr lang="ru-RU" sz="1200" dirty="0" smtClean="0"/>
          </a:p>
          <a:p>
            <a:r>
              <a:rPr lang="ru-RU" sz="1200" u="sng" dirty="0" smtClean="0">
                <a:hlinkClick r:id="rId24"/>
              </a:rPr>
              <a:t>https://ppt-online.org/89519</a:t>
            </a:r>
            <a:r>
              <a:rPr lang="ru-RU" sz="1200" dirty="0" smtClean="0"/>
              <a:t> </a:t>
            </a:r>
          </a:p>
          <a:p>
            <a:r>
              <a:rPr lang="ru-RU" sz="1200" u="sng" dirty="0" smtClean="0">
                <a:hlinkClick r:id="rId25"/>
              </a:rPr>
              <a:t>https://w7.pngwing.com/pngs/851/3/png-transparent-blackboards-and-blackboard-sassafras-teachers-day-school.png</a:t>
            </a:r>
            <a:endParaRPr lang="ru-RU" sz="1200" dirty="0" smtClean="0"/>
          </a:p>
          <a:p>
            <a:r>
              <a:rPr lang="ru-RU" sz="1200" u="sng" dirty="0" smtClean="0">
                <a:hlinkClick r:id="rId26"/>
              </a:rPr>
              <a:t>https://sc02.alicdn.com/kf/H303b475dbb654a508fe6658ebc75c7b0i/200315674/H303b475dbb654a508fe6658ebc75c7b0i.png</a:t>
            </a:r>
            <a:endParaRPr lang="ru-RU" sz="1200" dirty="0" smtClean="0"/>
          </a:p>
          <a:p>
            <a:r>
              <a:rPr lang="ru-RU" sz="1200" u="sng" dirty="0" smtClean="0">
                <a:hlinkClick r:id="rId27"/>
              </a:rPr>
              <a:t>https://189131.selcdn.ru/leonardo/uploadsForSiteId/200453/texteditor/d496879c-567c-42c5-8b78-cc36c04973de.jpg</a:t>
            </a:r>
            <a:endParaRPr lang="ru-RU" sz="1200" dirty="0" smtClean="0"/>
          </a:p>
          <a:p>
            <a:r>
              <a:rPr lang="ru-RU" sz="1200" u="sng" dirty="0" smtClean="0">
                <a:hlinkClick r:id="rId28"/>
              </a:rPr>
              <a:t>https://vdkanal.ru/attachments/article/233/Antikorrupcia.jpg</a:t>
            </a:r>
            <a:endParaRPr lang="ru-RU" sz="1200" dirty="0" smtClean="0"/>
          </a:p>
          <a:p>
            <a:r>
              <a:rPr lang="ru-RU" sz="1200" u="sng" dirty="0" smtClean="0">
                <a:hlinkClick r:id="rId29"/>
              </a:rPr>
              <a:t>https://static.tildacdn.com/tild6439-6338-4739-b839-613139636637/kisspng-arm-clip-art.png</a:t>
            </a: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4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3805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Коррупция это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642918"/>
            <a:ext cx="3500462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Определения в научной литературе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857232"/>
            <a:ext cx="4214842" cy="3286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коррупция – это социально-правовое или криминалистическое явление, которое охватывает ряд преступлений, представляющих злоупотребление государственностью властью и иными должностными полномочиями для получения материальной и иной выгоды в личных целях, в целях третьих лиц или групп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Лунев В.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500570"/>
            <a:ext cx="4143404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коррупция представляет собой «…порчу или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коррозию власти путем ее подкупа»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Богданов И. Я.,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 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1785926"/>
            <a:ext cx="3786214" cy="4572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коррупция – это …социальное явление,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заключающееся в разложении власти, когда государственные (муниципальные) служащие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иные лица, уполномоченные на выполнение государственных функций, используют свое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служебное положение, статус и авторитет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занимаемой должности в корыстных целях для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личного обогащения или в групповых интересах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Волженин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0"/>
            <a:ext cx="3805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Коррупция это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642918"/>
            <a:ext cx="8143932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Определения, даваемые в нормативных правовых</a:t>
            </a:r>
            <a:br>
              <a:rPr lang="ru-RU" sz="2800" dirty="0" smtClean="0"/>
            </a:br>
            <a:r>
              <a:rPr lang="ru-RU" sz="2800" dirty="0" smtClean="0"/>
              <a:t>актах</a:t>
            </a:r>
            <a:endParaRPr lang="ru-RU" sz="2800" dirty="0"/>
          </a:p>
        </p:txBody>
      </p:sp>
      <p:pic>
        <p:nvPicPr>
          <p:cNvPr id="6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42910" y="1785926"/>
            <a:ext cx="792961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коррупция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«…злоупотребление государственной властью для получения выгоды в личных целях» - ООН, 1995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786058"/>
            <a:ext cx="8358246" cy="378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коррупция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лицами…», а также совершение перечисленных выше действий «…от имени и в интересах юридического лица» Федеральный закон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 противодействии коррупции» от 25.12.2008 № 273-ФЗ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571472" y="357166"/>
            <a:ext cx="8215370" cy="6286544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2454" y="5786454"/>
            <a:ext cx="1071546" cy="1071546"/>
          </a:xfrm>
          <a:prstGeom prst="rect">
            <a:avLst/>
          </a:prstGeom>
          <a:noFill/>
        </p:spPr>
      </p:pic>
      <p:sp>
        <p:nvSpPr>
          <p:cNvPr id="15364" name="AutoShape 4" descr="https://img2.freepng.ru/20171128/44f/whiteboard-png-clip-art-image-5a1d4d86bf8a66.63713080151186983078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15371" name="Picture 11" descr="D:\раота\2021 -2022\Презентация антитеррор\H303b475dbb654a508fe6658ebc75c7b0i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571536" y="2285992"/>
            <a:ext cx="5286380" cy="495598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428992" y="2786058"/>
            <a:ext cx="23388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Коррупция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43504" y="571480"/>
            <a:ext cx="3571884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юридической точки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преступление, связанное с использованием служебного положения в корыстных целях Юридический подход – доминирующий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571480"/>
            <a:ext cx="3643338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экономической точки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зрения рассматривается исходя из финансовых потерь, размера материального ущерба, наносимого неправомерными действиями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80" y="4000504"/>
            <a:ext cx="3286148" cy="14773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позиций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управления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(менеджмента)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–нарушение управленческого механизма, регламентированного нормами законодательства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3857628"/>
            <a:ext cx="4000528" cy="230832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позиций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социологии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общий дефект системы, при котором  устанавливаются и действуют неформальные связи в экономике,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госуправлении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деятельности политических институтов, формируется рынок «коррупционных услуг»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2428860" y="2357430"/>
            <a:ext cx="1071570" cy="5715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786446" y="2428868"/>
            <a:ext cx="785818" cy="5810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571736" y="3357562"/>
            <a:ext cx="928694" cy="571504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715008" y="3286124"/>
            <a:ext cx="1000132" cy="64294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7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4392 0.1203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pic>
        <p:nvPicPr>
          <p:cNvPr id="4" name="Picture 2" descr="https://avatars.mds.yandex.net/get-zen_doc/39788/pub_5e576afd68f3b756049c0d6a_5e576bf29569d2141b78aac5/scale_120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935219">
            <a:off x="-41160" y="4959509"/>
            <a:ext cx="1803114" cy="1803114"/>
          </a:xfrm>
          <a:prstGeom prst="rect">
            <a:avLst/>
          </a:prstGeom>
          <a:noFill/>
        </p:spPr>
      </p:pic>
      <p:pic>
        <p:nvPicPr>
          <p:cNvPr id="5" name="Picture 11" descr="https://orel.sledcom.ru/upload/site19/document_news/105910431054105110541042105310671049_105010541044104510501057_1056105410571057104810491057105010541049_106010451044104510561040106210481048-197xx15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429265"/>
            <a:ext cx="1876406" cy="1428735"/>
          </a:xfrm>
          <a:prstGeom prst="rect">
            <a:avLst/>
          </a:prstGeom>
          <a:noFill/>
        </p:spPr>
      </p:pic>
      <p:pic>
        <p:nvPicPr>
          <p:cNvPr id="14339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" y="1"/>
            <a:ext cx="1214414" cy="121441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357290" y="214290"/>
            <a:ext cx="750099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Наиболее типичные коррупционные отношения современной России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1285860"/>
            <a:ext cx="8358246" cy="4786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Совместительство государственных и муниципальных служащих в коммерческих структурах;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Учреждение коммерческих структур и создание для них «условий благоприятствования»;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Участие в приватизации государственных предприятий;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Получение вознаграждения за покровительство или попустительство по службе;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Использование государственного и муниципального имущества в личных целях;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Обеспечение конкурентных преимуществ отдельным коммерческим структурам, участвующим в конкурсных торгах.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4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214290"/>
            <a:ext cx="7500990" cy="928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Основные формы проявления коррупционных отношений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1285860"/>
            <a:ext cx="8358246" cy="52149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Взяточничество;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Подкуп;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Вымогательство;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«Откаты»;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Сговор в личных корыстных интересах;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Воровство, присвоение и растрата государственного имущества;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Непотизм (кумовство);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Фаворитизм (оказание покровительства приближенным);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Манипуляция регулятивными функциями;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Клиентизм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патронаж (предоставление услуг за поддержку электората);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Электоральные нарушения (прямая покупка голосов избирателей)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раота\2021 -2022\Презентация антитеррор\Mani(controlacrisi_org).gif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 rot="1823763">
            <a:off x="6139082" y="1457829"/>
            <a:ext cx="2501492" cy="1508682"/>
          </a:xfrm>
          <a:prstGeom prst="rect">
            <a:avLst/>
          </a:prstGeom>
          <a:noFill/>
        </p:spPr>
      </p:pic>
      <p:pic>
        <p:nvPicPr>
          <p:cNvPr id="18435" name="Picture 3" descr="D:\раота\2021 -2022\Презентация антитеррор\money-one-bill-dollar_5e2871da8c060-2048x198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V="1">
            <a:off x="7215206" y="1643050"/>
            <a:ext cx="1228393" cy="1190699"/>
          </a:xfrm>
          <a:prstGeom prst="rect">
            <a:avLst/>
          </a:prstGeom>
          <a:noFill/>
        </p:spPr>
      </p:pic>
      <p:pic>
        <p:nvPicPr>
          <p:cNvPr id="14" name="Picture 3" descr="D:\раота\2021 -2022\Презентация антитеррор\money-one-bill-dollar_5e2871da8c060-2048x198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265628" flipV="1">
            <a:off x="6687669" y="1433670"/>
            <a:ext cx="1228393" cy="119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214290"/>
            <a:ext cx="7500990" cy="15001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Причины (факторы) общего характера в странах с тоталитарным режимом правления и в переходный период обусловлены:</a:t>
            </a:r>
          </a:p>
          <a:p>
            <a:pPr algn="ctr"/>
            <a:endParaRPr lang="ru-RU" sz="2800" dirty="0"/>
          </a:p>
        </p:txBody>
      </p:sp>
      <p:pic>
        <p:nvPicPr>
          <p:cNvPr id="4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5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2285992"/>
            <a:ext cx="2736000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Слияние власти и экономики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3929066"/>
            <a:ext cx="2736000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Высоким уровнем политической нестабильности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5490000"/>
            <a:ext cx="2736000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Неразвитостью гражданского 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7818" y="3929066"/>
            <a:ext cx="2736000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Установлением жесткой централизации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760" y="2214554"/>
            <a:ext cx="2736000" cy="13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Отсутствием прозрачности принятия решений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750331" y="3607595"/>
            <a:ext cx="3643338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2928934"/>
            <a:ext cx="135732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428992" y="2928934"/>
            <a:ext cx="1143008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9" idx="1"/>
          </p:cNvCxnSpPr>
          <p:nvPr/>
        </p:nvCxnSpPr>
        <p:spPr>
          <a:xfrm>
            <a:off x="4572000" y="4572008"/>
            <a:ext cx="785818" cy="4105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3714744" y="4572008"/>
            <a:ext cx="857256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0"/>
            <a:ext cx="7500990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Антикоррупционная</a:t>
            </a:r>
            <a:r>
              <a:rPr lang="ru-RU" sz="2800" b="1" dirty="0" smtClean="0"/>
              <a:t> политика РФ</a:t>
            </a:r>
            <a:endParaRPr lang="ru-RU" sz="2800" dirty="0"/>
          </a:p>
        </p:txBody>
      </p:sp>
      <p:pic>
        <p:nvPicPr>
          <p:cNvPr id="4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pic>
        <p:nvPicPr>
          <p:cNvPr id="5" name="Picture 7" descr="D:\раота\2021 -2022\Презентация антитеррор\Globo-Terrestre-PNG-1536x1536.pn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768" y="4857768"/>
            <a:ext cx="2000232" cy="20002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643182"/>
            <a:ext cx="4000528" cy="1785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собой комплексную систему ограничений коррупции, базирующуюся на принципе «сквозного проникновения»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антикоррупционых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 в НПА.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00166" y="1500174"/>
            <a:ext cx="3071834" cy="10001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Составная часть государственной политики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357298"/>
            <a:ext cx="3929090" cy="1714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суть - противопоставление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«симметричных» мер противодействия каждому набору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коррупциогенных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факторов.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9124" y="3214686"/>
            <a:ext cx="4429156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стратегическая цель – перевод коррупции в разряд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высокорисковых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явлений; перевод коррупционных действий в разряд невыгодных для каждого участника коррупционной сделки.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avatars.mds.yandex.net/get-zen_doc/39788/pub_5e576afd68f3b756049c0d6a_5e576bf29569d2141b78aac5/scale_12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935219">
            <a:off x="385947" y="5544165"/>
            <a:ext cx="979342" cy="979342"/>
          </a:xfrm>
          <a:prstGeom prst="rect">
            <a:avLst/>
          </a:prstGeom>
          <a:noFill/>
        </p:spPr>
      </p:pic>
      <p:pic>
        <p:nvPicPr>
          <p:cNvPr id="11" name="Picture 11" descr="https://orel.sledcom.ru/upload/site19/document_news/105910431054105110541042105310671049_105010541044104510501057_1056105410571057104810491057105010541049_106010451044104510561040106210481048-197xx150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7664" y="6081998"/>
            <a:ext cx="1019150" cy="776002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5400000">
            <a:off x="250795" y="1606537"/>
            <a:ext cx="1928826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6823091" y="1035033"/>
            <a:ext cx="642942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3428198" y="1929596"/>
            <a:ext cx="2500330" cy="69850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7" idx="0"/>
          </p:cNvCxnSpPr>
          <p:nvPr/>
        </p:nvCxnSpPr>
        <p:spPr>
          <a:xfrm rot="16200000" flipH="1">
            <a:off x="2626108" y="1090199"/>
            <a:ext cx="785818" cy="34131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85720" y="5286364"/>
            <a:ext cx="7072362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политики: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превентивность в целях повышения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реализуемость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раота\2021 -2022\Презентация антитеррор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D:\раота\2021 -2022\Презентация антитеррор\lsftcf-jfyagvdw4wwne3bzr3liagiud7xtt6v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8" y="4457704"/>
            <a:ext cx="4571992" cy="2400296"/>
          </a:xfrm>
          <a:prstGeom prst="rect">
            <a:avLst/>
          </a:prstGeom>
          <a:noFill/>
        </p:spPr>
      </p:pic>
      <p:pic>
        <p:nvPicPr>
          <p:cNvPr id="19458" name="Picture 2" descr="D:\раота\2021 -2022\Презентация антитеррор\ZestySarcasticFlatcoatretriever-max-1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868" y="3714752"/>
            <a:ext cx="3976682" cy="2234895"/>
          </a:xfrm>
          <a:prstGeom prst="rect">
            <a:avLst/>
          </a:prstGeom>
          <a:noFill/>
        </p:spPr>
      </p:pic>
      <p:pic>
        <p:nvPicPr>
          <p:cNvPr id="5" name="Picture 3" descr="D:\раота\2021 -2022\Презентация антитеррор\значок антикор 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857224" cy="8572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0"/>
            <a:ext cx="7500990" cy="12858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Федеральный закон от 25.12.2008 N 273-ФЗ (ред. от 26.05.2021) "О противодействии коррупции«</a:t>
            </a:r>
          </a:p>
          <a:p>
            <a:pPr algn="ctr"/>
            <a:r>
              <a:rPr lang="ru-RU" sz="2000" b="1" dirty="0" smtClean="0"/>
              <a:t>Статья 13. Ответственность физических лиц за коррупционные правонарушения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500174"/>
            <a:ext cx="8643998" cy="21431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Граждане Российской Федерации,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3786190"/>
            <a:ext cx="7572428" cy="23574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Физическое лицо, совершившее коррупционное правонарушение, по решению суда может быть лишено в соответствии с законодательством Российской Федерации права занимать определенные должности государственной и муниципальной службы.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D:\раота\2021 -2022\Презентация антитеррор\msn-with-beg-0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85720" y="5214950"/>
            <a:ext cx="1244739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69862 0.204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102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803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Крапивин</dc:creator>
  <cp:lastModifiedBy>Пользователь Windows</cp:lastModifiedBy>
  <cp:revision>8</cp:revision>
  <cp:lastPrinted>2021-12-17T09:25:01Z</cp:lastPrinted>
  <dcterms:created xsi:type="dcterms:W3CDTF">2021-12-03T14:26:06Z</dcterms:created>
  <dcterms:modified xsi:type="dcterms:W3CDTF">2021-12-17T11:07:01Z</dcterms:modified>
</cp:coreProperties>
</file>